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1143" r:id="rId2"/>
    <p:sldId id="972" r:id="rId3"/>
    <p:sldId id="1118" r:id="rId4"/>
    <p:sldId id="1309" r:id="rId5"/>
    <p:sldId id="1341" r:id="rId6"/>
    <p:sldId id="1302" r:id="rId7"/>
    <p:sldId id="1303" r:id="rId8"/>
    <p:sldId id="1473" r:id="rId9"/>
    <p:sldId id="1474" r:id="rId10"/>
    <p:sldId id="1580" r:id="rId11"/>
    <p:sldId id="1581" r:id="rId12"/>
    <p:sldId id="1304" r:id="rId13"/>
    <p:sldId id="1305" r:id="rId14"/>
    <p:sldId id="1306" r:id="rId15"/>
    <p:sldId id="1582" r:id="rId16"/>
    <p:sldId id="1307" r:id="rId17"/>
    <p:sldId id="1340" r:id="rId18"/>
    <p:sldId id="1383" r:id="rId19"/>
    <p:sldId id="1362" r:id="rId20"/>
    <p:sldId id="1385" r:id="rId21"/>
    <p:sldId id="1552" r:id="rId22"/>
    <p:sldId id="1560" r:id="rId23"/>
    <p:sldId id="1561" r:id="rId24"/>
    <p:sldId id="1563" r:id="rId25"/>
    <p:sldId id="1566" r:id="rId26"/>
    <p:sldId id="1564" r:id="rId27"/>
    <p:sldId id="1565" r:id="rId28"/>
    <p:sldId id="1567" r:id="rId29"/>
    <p:sldId id="1568" r:id="rId30"/>
    <p:sldId id="1554" r:id="rId31"/>
    <p:sldId id="1559" r:id="rId32"/>
    <p:sldId id="1583" r:id="rId33"/>
    <p:sldId id="1587" r:id="rId34"/>
    <p:sldId id="1588" r:id="rId35"/>
    <p:sldId id="1589" r:id="rId36"/>
    <p:sldId id="1584" r:id="rId37"/>
    <p:sldId id="1585" r:id="rId38"/>
    <p:sldId id="1586" r:id="rId39"/>
    <p:sldId id="1361" r:id="rId40"/>
    <p:sldId id="1388" r:id="rId41"/>
    <p:sldId id="1391" r:id="rId4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1085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adafruit-4-channel-adc-breakout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I2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adafruit.com/product/538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0.png"/><Relationship Id="rId5" Type="http://schemas.openxmlformats.org/officeDocument/2006/relationships/image" Target="../media/image1050.png"/><Relationship Id="rId4" Type="http://schemas.openxmlformats.org/officeDocument/2006/relationships/image" Target="../media/image10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935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learn.adafruit.com/mcp4725-12-bit-dac-tutorial/overvie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1223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6190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98309" y="3916225"/>
            <a:ext cx="24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02</a:t>
            </a:r>
          </a:p>
          <a:p>
            <a:pPr lvl="0" algn="ctr">
              <a:defRPr/>
            </a:pPr>
            <a:r>
              <a:rPr lang="en-US">
                <a:solidFill>
                  <a:srgbClr val="7030A0"/>
                </a:solidFill>
              </a:rPr>
              <a:t>DAC, ADC,</a:t>
            </a:r>
          </a:p>
          <a:p>
            <a:pPr lvl="0" algn="ctr">
              <a:defRPr/>
            </a:pPr>
            <a:r>
              <a:rPr lang="en-US">
                <a:solidFill>
                  <a:srgbClr val="7030A0"/>
                </a:solidFill>
              </a:rPr>
              <a:t>BJT Amplifier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318A7-1014-4E9C-BBB9-5D54D96586CD}"/>
              </a:ext>
            </a:extLst>
          </p:cNvPr>
          <p:cNvSpPr txBox="1"/>
          <p:nvPr/>
        </p:nvSpPr>
        <p:spPr>
          <a:xfrm>
            <a:off x="6347902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C40514-943B-1D64-27BA-09D020E422B3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83243E-9188-D87A-1486-B5B29E8F2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BFF7B5-A6EC-F54E-5627-58FFA87E0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B67417-0324-8F39-9C59-397C6FD0D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E764A1E-4EB1-7B6C-B13D-0C9A9538D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7885CA-AD09-EB92-891C-65699212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C81DCA-2EE5-0F7D-0019-B6B8B75771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B265763-510A-1FEF-7847-CC72D581E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237B8E4-1CFF-259A-A17D-347F9BA96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47EA0-6A1C-52BF-C3C2-4EBB1D1FC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26A8EE-E70A-DDC3-6ABB-6F68087A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80" y="2142322"/>
            <a:ext cx="5264640" cy="4030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845BF-C811-F990-F5CD-4E028F38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ADS1115 - 16-Bit </a:t>
            </a:r>
            <a:r>
              <a:rPr lang="en-US" sz="3200" b="1" dirty="0">
                <a:latin typeface="+mn-lt"/>
              </a:rPr>
              <a:t>ADC</a:t>
            </a:r>
            <a:r>
              <a:rPr lang="en-US" sz="3200" dirty="0">
                <a:latin typeface="+mn-lt"/>
              </a:rPr>
              <a:t> with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65C52-23BA-C59E-85C9-FB5D5563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5F8EF-63D4-02B2-5867-3E436307B318}"/>
              </a:ext>
            </a:extLst>
          </p:cNvPr>
          <p:cNvSpPr txBox="1"/>
          <p:nvPr/>
        </p:nvSpPr>
        <p:spPr>
          <a:xfrm>
            <a:off x="1203456" y="1506023"/>
            <a:ext cx="673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https://www.adafruit.com/product/1085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E719C-AB76-9FDC-144E-AF2F8646FB3B}"/>
              </a:ext>
            </a:extLst>
          </p:cNvPr>
          <p:cNvSpPr txBox="1"/>
          <p:nvPr/>
        </p:nvSpPr>
        <p:spPr>
          <a:xfrm>
            <a:off x="5943600" y="2600753"/>
            <a:ext cx="10919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$14.95</a:t>
            </a:r>
          </a:p>
        </p:txBody>
      </p:sp>
    </p:spTree>
    <p:extLst>
      <p:ext uri="{BB962C8B-B14F-4D97-AF65-F5344CB8AC3E}">
        <p14:creationId xmlns:p14="http://schemas.microsoft.com/office/powerpoint/2010/main" val="40393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75011-5602-BF80-C0FF-4CDE04EC3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B28CA-CE1B-7085-70C7-DC6DC12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2142961"/>
            <a:ext cx="6899564" cy="43959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A3856-5995-7FE2-65FD-7729D39E3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ADS1115 - 16-Bit </a:t>
            </a:r>
            <a:r>
              <a:rPr lang="en-US" sz="3200" b="1" dirty="0">
                <a:latin typeface="+mn-lt"/>
              </a:rPr>
              <a:t>ADC</a:t>
            </a:r>
            <a:r>
              <a:rPr lang="en-US" sz="3200" dirty="0">
                <a:latin typeface="+mn-lt"/>
              </a:rPr>
              <a:t> with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911B5-C101-B001-D494-74D02F6DE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FAE5E1-79D0-5446-1D7C-89D423980ACD}"/>
              </a:ext>
            </a:extLst>
          </p:cNvPr>
          <p:cNvSpPr txBox="1"/>
          <p:nvPr/>
        </p:nvSpPr>
        <p:spPr>
          <a:xfrm>
            <a:off x="1203456" y="1506023"/>
            <a:ext cx="673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https://learn.adafruit.com/adafruit-4-channel-adc-breakouts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7AA7E8-491C-48ED-E39B-7DEFDC3992D1}"/>
              </a:ext>
            </a:extLst>
          </p:cNvPr>
          <p:cNvSpPr/>
          <p:nvPr/>
        </p:nvSpPr>
        <p:spPr>
          <a:xfrm>
            <a:off x="1262023" y="3326377"/>
            <a:ext cx="1194010" cy="175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2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The I</a:t>
            </a:r>
            <a:r>
              <a:rPr lang="en-US" sz="3200" baseline="30000">
                <a:latin typeface="+mn-lt"/>
              </a:rPr>
              <a:t>2</a:t>
            </a:r>
            <a:r>
              <a:rPr lang="en-US" sz="3200">
                <a:latin typeface="+mn-lt"/>
              </a:rPr>
              <a:t>C Bus Protocol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7358A-647D-B2DE-BF46-D760FC1AF09C}"/>
              </a:ext>
            </a:extLst>
          </p:cNvPr>
          <p:cNvSpPr txBox="1"/>
          <p:nvPr/>
        </p:nvSpPr>
        <p:spPr>
          <a:xfrm>
            <a:off x="2286000" y="13780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https://en.wikipedia.org/wiki/I</a:t>
            </a:r>
            <a:r>
              <a:rPr lang="en-US" baseline="30000" dirty="0">
                <a:hlinkClick r:id="rId2"/>
              </a:rPr>
              <a:t>2</a:t>
            </a:r>
            <a:r>
              <a:rPr lang="en-US" dirty="0">
                <a:hlinkClick r:id="rId2"/>
              </a:rPr>
              <a:t>C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D094F9-D7D7-C37A-5C0C-E850D4D1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62" y="1911922"/>
            <a:ext cx="7190476" cy="45809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DA08F7-7D16-E9F4-1EB9-1F6EC98CFD58}"/>
              </a:ext>
            </a:extLst>
          </p:cNvPr>
          <p:cNvCxnSpPr>
            <a:cxnSpLocks/>
          </p:cNvCxnSpPr>
          <p:nvPr/>
        </p:nvCxnSpPr>
        <p:spPr>
          <a:xfrm>
            <a:off x="1044217" y="6048531"/>
            <a:ext cx="65357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C2D584-9E6F-9152-6FC8-C8B53BAAB9C1}"/>
              </a:ext>
            </a:extLst>
          </p:cNvPr>
          <p:cNvCxnSpPr>
            <a:cxnSpLocks/>
          </p:cNvCxnSpPr>
          <p:nvPr/>
        </p:nvCxnSpPr>
        <p:spPr>
          <a:xfrm>
            <a:off x="1044217" y="6268387"/>
            <a:ext cx="14741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9B4644-E7AD-E01D-669B-B1C116799550}"/>
              </a:ext>
            </a:extLst>
          </p:cNvPr>
          <p:cNvCxnSpPr/>
          <p:nvPr/>
        </p:nvCxnSpPr>
        <p:spPr>
          <a:xfrm flipH="1">
            <a:off x="7579929" y="5441430"/>
            <a:ext cx="469789" cy="4422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9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7AE138-B958-A153-0197-15A366E6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04" y="1545314"/>
            <a:ext cx="7734318" cy="4353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 Bus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43655-4FDE-B128-CC61-B3D138E3D2A3}"/>
              </a:ext>
            </a:extLst>
          </p:cNvPr>
          <p:cNvSpPr/>
          <p:nvPr/>
        </p:nvSpPr>
        <p:spPr>
          <a:xfrm>
            <a:off x="1903752" y="3282846"/>
            <a:ext cx="360818" cy="764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023E3-D887-3723-774E-7A8E8C989B5F}"/>
              </a:ext>
            </a:extLst>
          </p:cNvPr>
          <p:cNvSpPr txBox="1"/>
          <p:nvPr/>
        </p:nvSpPr>
        <p:spPr>
          <a:xfrm>
            <a:off x="464696" y="4784587"/>
            <a:ext cx="199369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SDA</a:t>
            </a:r>
            <a:r>
              <a:rPr lang="en-US" dirty="0"/>
              <a:t> = Serial Data</a:t>
            </a:r>
          </a:p>
          <a:p>
            <a:pPr algn="ctr"/>
            <a:r>
              <a:rPr lang="en-US" b="1" dirty="0"/>
              <a:t>SCL</a:t>
            </a:r>
            <a:r>
              <a:rPr lang="en-US" dirty="0"/>
              <a:t> = Serial Clock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I</a:t>
            </a:r>
            <a:r>
              <a:rPr lang="en-US" baseline="30000" dirty="0">
                <a:solidFill>
                  <a:srgbClr val="7030A0"/>
                </a:solidFill>
              </a:rPr>
              <a:t>2</a:t>
            </a:r>
            <a:r>
              <a:rPr lang="en-US" dirty="0">
                <a:solidFill>
                  <a:srgbClr val="7030A0"/>
                </a:solidFill>
              </a:rPr>
              <a:t>C </a:t>
            </a:r>
            <a:r>
              <a:rPr lang="en-US" b="1" dirty="0">
                <a:solidFill>
                  <a:srgbClr val="7030A0"/>
                </a:solidFill>
              </a:rPr>
              <a:t>bus</a:t>
            </a:r>
            <a:r>
              <a:rPr lang="en-US" dirty="0">
                <a:solidFill>
                  <a:srgbClr val="7030A0"/>
                </a:solidFill>
              </a:rPr>
              <a:t> only needs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wires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CE562-0B25-759B-C5BA-35C8CD61A6D9}"/>
              </a:ext>
            </a:extLst>
          </p:cNvPr>
          <p:cNvSpPr txBox="1"/>
          <p:nvPr/>
        </p:nvSpPr>
        <p:spPr>
          <a:xfrm>
            <a:off x="6932952" y="1041334"/>
            <a:ext cx="1843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Every device on the bus needs to have a </a:t>
            </a:r>
            <a:r>
              <a:rPr lang="en-US" sz="1600" b="1" dirty="0">
                <a:solidFill>
                  <a:srgbClr val="7030A0"/>
                </a:solidFill>
              </a:rPr>
              <a:t>unique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u="sng" dirty="0">
                <a:solidFill>
                  <a:srgbClr val="7030A0"/>
                </a:solidFill>
              </a:rPr>
              <a:t>address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4BD6C-6F2D-FF8E-F878-5901B280EF81}"/>
              </a:ext>
            </a:extLst>
          </p:cNvPr>
          <p:cNvSpPr/>
          <p:nvPr/>
        </p:nvSpPr>
        <p:spPr>
          <a:xfrm>
            <a:off x="6457950" y="2121108"/>
            <a:ext cx="475002" cy="208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2D9B4A7-EF87-B5DC-FFE4-62717EF99BEA}"/>
              </a:ext>
            </a:extLst>
          </p:cNvPr>
          <p:cNvCxnSpPr>
            <a:stCxn id="8" idx="1"/>
            <a:endCxn id="9" idx="0"/>
          </p:cNvCxnSpPr>
          <p:nvPr/>
        </p:nvCxnSpPr>
        <p:spPr>
          <a:xfrm rot="10800000" flipV="1">
            <a:off x="6695452" y="1456832"/>
            <a:ext cx="237501" cy="664275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1CB88D-C21F-97B3-41A1-E5C95797733C}"/>
              </a:ext>
            </a:extLst>
          </p:cNvPr>
          <p:cNvSpPr txBox="1"/>
          <p:nvPr/>
        </p:nvSpPr>
        <p:spPr>
          <a:xfrm>
            <a:off x="4532026" y="5646635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Controller_02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E4DBC-383A-9954-36A5-B4290FEDCEC5}"/>
              </a:ext>
            </a:extLst>
          </p:cNvPr>
          <p:cNvSpPr txBox="1"/>
          <p:nvPr/>
        </p:nvSpPr>
        <p:spPr>
          <a:xfrm>
            <a:off x="2858125" y="5646636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2FEE93-A0AB-3744-AB7F-58AB07C762D1}"/>
              </a:ext>
            </a:extLst>
          </p:cNvPr>
          <p:cNvSpPr txBox="1"/>
          <p:nvPr/>
        </p:nvSpPr>
        <p:spPr>
          <a:xfrm>
            <a:off x="2022877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Controller_01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D3731-25C6-7288-C863-10DF4852CFA7}"/>
              </a:ext>
            </a:extLst>
          </p:cNvPr>
          <p:cNvSpPr txBox="1"/>
          <p:nvPr/>
        </p:nvSpPr>
        <p:spPr>
          <a:xfrm>
            <a:off x="3605274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4E528-FA3E-19C7-A111-A24EC867486F}"/>
              </a:ext>
            </a:extLst>
          </p:cNvPr>
          <p:cNvSpPr txBox="1"/>
          <p:nvPr/>
        </p:nvSpPr>
        <p:spPr>
          <a:xfrm>
            <a:off x="5367834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Peripheral_03</a:t>
            </a:r>
          </a:p>
        </p:txBody>
      </p:sp>
    </p:spTree>
    <p:extLst>
      <p:ext uri="{BB962C8B-B14F-4D97-AF65-F5344CB8AC3E}">
        <p14:creationId xmlns:p14="http://schemas.microsoft.com/office/powerpoint/2010/main" val="249442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7AE138-B958-A153-0197-15A366E6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04" y="1545314"/>
            <a:ext cx="7734318" cy="4353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 Bus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BBBF04-9BCB-27D8-470E-9DA0DFABDF24}"/>
              </a:ext>
            </a:extLst>
          </p:cNvPr>
          <p:cNvSpPr/>
          <p:nvPr/>
        </p:nvSpPr>
        <p:spPr>
          <a:xfrm>
            <a:off x="6962930" y="2148410"/>
            <a:ext cx="1552419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BD970-BD38-D3B5-E0B4-969CA99732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662239"/>
            <a:ext cx="7886700" cy="2138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F3C1F-70E7-5F84-EA0C-CA1E3A2F987A}"/>
              </a:ext>
            </a:extLst>
          </p:cNvPr>
          <p:cNvSpPr txBox="1"/>
          <p:nvPr/>
        </p:nvSpPr>
        <p:spPr>
          <a:xfrm>
            <a:off x="4532026" y="5646635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Controller_02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01685-EC32-B74B-E4DC-CF02AC82EF6A}"/>
              </a:ext>
            </a:extLst>
          </p:cNvPr>
          <p:cNvSpPr txBox="1"/>
          <p:nvPr/>
        </p:nvSpPr>
        <p:spPr>
          <a:xfrm>
            <a:off x="2858125" y="5646636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EDB26-E6D9-F66B-EAD1-ACF19C2648C2}"/>
              </a:ext>
            </a:extLst>
          </p:cNvPr>
          <p:cNvSpPr txBox="1"/>
          <p:nvPr/>
        </p:nvSpPr>
        <p:spPr>
          <a:xfrm>
            <a:off x="2022877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Controller_01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6B8F0-DBD4-A6E9-955E-BA3F8AEED2EF}"/>
              </a:ext>
            </a:extLst>
          </p:cNvPr>
          <p:cNvSpPr txBox="1"/>
          <p:nvPr/>
        </p:nvSpPr>
        <p:spPr>
          <a:xfrm>
            <a:off x="3605274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A1D5A-AE39-A83A-6853-E38706923B02}"/>
              </a:ext>
            </a:extLst>
          </p:cNvPr>
          <p:cNvSpPr txBox="1"/>
          <p:nvPr/>
        </p:nvSpPr>
        <p:spPr>
          <a:xfrm>
            <a:off x="5367834" y="1549633"/>
            <a:ext cx="12741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Peripheral_03</a:t>
            </a:r>
          </a:p>
        </p:txBody>
      </p:sp>
    </p:spTree>
    <p:extLst>
      <p:ext uri="{BB962C8B-B14F-4D97-AF65-F5344CB8AC3E}">
        <p14:creationId xmlns:p14="http://schemas.microsoft.com/office/powerpoint/2010/main" val="147121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08E43-D48F-7A08-0EC1-25E2D4249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6F9203D-27F0-5CF8-490E-5AECD78C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20142-B0E1-2249-D5F2-650775DC068E}"/>
              </a:ext>
            </a:extLst>
          </p:cNvPr>
          <p:cNvSpPr txBox="1"/>
          <p:nvPr/>
        </p:nvSpPr>
        <p:spPr>
          <a:xfrm>
            <a:off x="7102798" y="667866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$1.25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F71F-4C77-DB13-315C-FDEC5213CE6C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https://www.adafruit.com/product/4401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C9E5E-2F61-B3CC-F816-86D4C4B70AC4}"/>
              </a:ext>
            </a:extLst>
          </p:cNvPr>
          <p:cNvSpPr txBox="1"/>
          <p:nvPr/>
        </p:nvSpPr>
        <p:spPr>
          <a:xfrm>
            <a:off x="2711493" y="996544"/>
            <a:ext cx="3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STEMMA QT / Qwiic Cable – 200mm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7DA2B-EF03-9DD8-0001-EB8535E7D6A2}"/>
              </a:ext>
            </a:extLst>
          </p:cNvPr>
          <p:cNvGrpSpPr/>
          <p:nvPr/>
        </p:nvGrpSpPr>
        <p:grpSpPr>
          <a:xfrm>
            <a:off x="1238591" y="1882069"/>
            <a:ext cx="6666818" cy="4566113"/>
            <a:chOff x="893930" y="1882069"/>
            <a:chExt cx="6666818" cy="45661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17D344-D221-A8E7-C778-C747C47A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930" y="1882069"/>
              <a:ext cx="2907254" cy="2274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B71063-6B7B-B9B0-E637-BC75594C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260" y="4432009"/>
              <a:ext cx="2892924" cy="2016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20EAE6-1B9D-4C75-86E6-4E7CD81F8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8144" y="1882069"/>
              <a:ext cx="3322604" cy="4566113"/>
            </a:xfrm>
            <a:prstGeom prst="rect">
              <a:avLst/>
            </a:prstGeom>
          </p:spPr>
        </p:pic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6BBAEAF-2032-E4CD-CB43-0947166B5771}"/>
              </a:ext>
            </a:extLst>
          </p:cNvPr>
          <p:cNvSpPr/>
          <p:nvPr/>
        </p:nvSpPr>
        <p:spPr>
          <a:xfrm>
            <a:off x="2871670" y="4362232"/>
            <a:ext cx="2312449" cy="1212052"/>
          </a:xfrm>
          <a:prstGeom prst="wedgeRoundRectCallout">
            <a:avLst>
              <a:gd name="adj1" fmla="val 85133"/>
              <a:gd name="adj2" fmla="val -4916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Carries the 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I</a:t>
            </a:r>
            <a:r>
              <a:rPr lang="en-US" sz="1600" baseline="300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2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</a:t>
            </a:r>
            <a:r>
              <a:rPr lang="en-US" sz="1600" dirty="0"/>
              <a:t> signals (and 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+3.3</a:t>
            </a:r>
            <a:r>
              <a:rPr lang="en-US" sz="1600" dirty="0"/>
              <a:t> V and </a:t>
            </a:r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GND</a:t>
            </a:r>
            <a:r>
              <a:rPr lang="en-US" sz="1600" dirty="0"/>
              <a:t>) from the MCU to the board components</a:t>
            </a:r>
          </a:p>
        </p:txBody>
      </p:sp>
    </p:spTree>
    <p:extLst>
      <p:ext uri="{BB962C8B-B14F-4D97-AF65-F5344CB8AC3E}">
        <p14:creationId xmlns:p14="http://schemas.microsoft.com/office/powerpoint/2010/main" val="24647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32572"/>
          </a:xfrm>
        </p:spPr>
        <p:txBody>
          <a:bodyPr>
            <a:normAutofit/>
          </a:bodyPr>
          <a:lstStyle/>
          <a:p>
            <a:r>
              <a:rPr lang="en-US" sz="2400" dirty="0"/>
              <a:t>Unfortunately, the MCP4725 </a:t>
            </a:r>
            <a:r>
              <a:rPr lang="en-US" sz="2400" b="1" dirty="0"/>
              <a:t>DAC</a:t>
            </a:r>
            <a:r>
              <a:rPr lang="en-US" sz="2400" dirty="0"/>
              <a:t> can output only </a:t>
            </a:r>
            <a:r>
              <a:rPr lang="en-US" sz="2400" b="1" dirty="0">
                <a:solidFill>
                  <a:srgbClr val="FF0000"/>
                </a:solidFill>
              </a:rPr>
              <a:t>14.5 mA </a:t>
            </a:r>
            <a:r>
              <a:rPr lang="en-US" sz="2400" dirty="0"/>
              <a:t>of current. This limitation presents two problems: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we place too </a:t>
            </a:r>
            <a:r>
              <a:rPr lang="en-US" sz="2000" b="1" dirty="0">
                <a:solidFill>
                  <a:srgbClr val="7030A0"/>
                </a:solidFill>
              </a:rPr>
              <a:t>small</a:t>
            </a:r>
            <a:r>
              <a:rPr lang="en-US" sz="2000" dirty="0"/>
              <a:t> a resistive load on the output of the </a:t>
            </a:r>
            <a:r>
              <a:rPr lang="en-US" sz="2000" b="1" dirty="0"/>
              <a:t>DAC</a:t>
            </a:r>
            <a:r>
              <a:rPr lang="en-US" sz="2000" dirty="0"/>
              <a:t>, too much </a:t>
            </a:r>
            <a:r>
              <a:rPr lang="en-US" sz="2000" i="1" dirty="0"/>
              <a:t>current</a:t>
            </a:r>
            <a:r>
              <a:rPr lang="en-US" sz="2000" dirty="0"/>
              <a:t> will flow </a:t>
            </a:r>
            <a:r>
              <a:rPr lang="en-US" sz="2000" u="sng" dirty="0"/>
              <a:t>out</a:t>
            </a:r>
            <a:r>
              <a:rPr lang="en-US" sz="2000" dirty="0"/>
              <a:t> of the DAC, and its output voltage will not properly represent our supplied integer, e.g., given </a:t>
            </a:r>
            <a:r>
              <a:rPr lang="en-US" sz="2000" b="1" dirty="0"/>
              <a:t>890</a:t>
            </a:r>
            <a:r>
              <a:rPr lang="en-US" sz="2000" dirty="0"/>
              <a:t>, the DAC should output 0.68V, but it will only output 0.37V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we connect too </a:t>
            </a:r>
            <a:r>
              <a:rPr lang="en-US" sz="2000" b="1" dirty="0">
                <a:solidFill>
                  <a:srgbClr val="7030A0"/>
                </a:solidFill>
              </a:rPr>
              <a:t>large</a:t>
            </a:r>
            <a:r>
              <a:rPr lang="en-US" sz="2000" dirty="0"/>
              <a:t> a resistive load on the DAC, the small output current will present too small a voltage step for the ADS1115 ADC to measure </a:t>
            </a:r>
            <a:r>
              <a:rPr lang="en-US" sz="2000" i="1" dirty="0"/>
              <a:t>consistently</a:t>
            </a:r>
          </a:p>
          <a:p>
            <a:r>
              <a:rPr lang="en-US" sz="2400" dirty="0"/>
              <a:t>We need a way to </a:t>
            </a:r>
            <a:r>
              <a:rPr lang="en-US" sz="2400" b="1" dirty="0">
                <a:solidFill>
                  <a:srgbClr val="00B050"/>
                </a:solidFill>
              </a:rPr>
              <a:t>boost</a:t>
            </a:r>
            <a:r>
              <a:rPr lang="en-US" sz="2400" dirty="0"/>
              <a:t> the output </a:t>
            </a:r>
            <a:r>
              <a:rPr lang="en-US" sz="2400" b="1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 of the MCP4725 </a:t>
            </a:r>
            <a:r>
              <a:rPr lang="en-US" sz="2400" b="1" dirty="0"/>
              <a:t>DAC</a:t>
            </a:r>
          </a:p>
          <a:p>
            <a:r>
              <a:rPr lang="en-US" sz="2400" dirty="0"/>
              <a:t>Fortunately, a </a:t>
            </a:r>
            <a:r>
              <a:rPr lang="en-US" sz="2400" b="1" dirty="0"/>
              <a:t>bipolar junction transistor </a:t>
            </a:r>
            <a:r>
              <a:rPr lang="en-US" sz="2400" dirty="0"/>
              <a:t>(BJT) in the </a:t>
            </a:r>
            <a:r>
              <a:rPr lang="en-US" sz="2400" b="1" i="1" dirty="0">
                <a:solidFill>
                  <a:srgbClr val="0070C0"/>
                </a:solidFill>
              </a:rPr>
              <a:t>common emitter</a:t>
            </a:r>
            <a:r>
              <a:rPr lang="en-US" sz="2400" dirty="0"/>
              <a:t> configuration can </a:t>
            </a:r>
            <a:r>
              <a:rPr lang="en-US" sz="2400" b="1" dirty="0">
                <a:solidFill>
                  <a:srgbClr val="7030A0"/>
                </a:solidFill>
              </a:rPr>
              <a:t>amplify</a:t>
            </a:r>
            <a:r>
              <a:rPr lang="en-US" sz="2400" dirty="0"/>
              <a:t> </a:t>
            </a:r>
            <a:r>
              <a:rPr lang="en-US" sz="2400" u="sng" dirty="0"/>
              <a:t>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4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Bipolar Junction Transistor (NPN)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0C285-A552-C359-9814-44F1A66B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34" y="1978255"/>
            <a:ext cx="3471611" cy="453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4DA4E7-D6C8-FF92-55A7-FAC620FADE85}"/>
              </a:ext>
            </a:extLst>
          </p:cNvPr>
          <p:cNvSpPr txBox="1"/>
          <p:nvPr/>
        </p:nvSpPr>
        <p:spPr>
          <a:xfrm>
            <a:off x="3357107" y="4144779"/>
            <a:ext cx="66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08EAAC-691C-926F-7955-6EB627308887}"/>
              </a:ext>
            </a:extLst>
          </p:cNvPr>
          <p:cNvSpPr txBox="1"/>
          <p:nvPr/>
        </p:nvSpPr>
        <p:spPr>
          <a:xfrm>
            <a:off x="4948563" y="3457730"/>
            <a:ext cx="107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Collector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77999-96A6-3FD0-55A3-3C0729BA4DFE}"/>
              </a:ext>
            </a:extLst>
          </p:cNvPr>
          <p:cNvSpPr txBox="1"/>
          <p:nvPr/>
        </p:nvSpPr>
        <p:spPr>
          <a:xfrm>
            <a:off x="4948563" y="5184097"/>
            <a:ext cx="107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CA318-B609-2CC2-3C1A-CCCD806CB259}"/>
              </a:ext>
            </a:extLst>
          </p:cNvPr>
          <p:cNvSpPr txBox="1"/>
          <p:nvPr/>
        </p:nvSpPr>
        <p:spPr>
          <a:xfrm>
            <a:off x="4945104" y="2640996"/>
            <a:ext cx="140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1000 </a:t>
            </a:r>
            <a:r>
              <a:rPr lang="el-GR" b="1" dirty="0">
                <a:solidFill>
                  <a:srgbClr val="00B050"/>
                </a:solidFill>
                <a:latin typeface="Aptos Narrow" panose="020B0004020202020204" pitchFamily="34" charset="0"/>
              </a:rPr>
              <a:t>Ω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ABF7A-CBCC-E485-ADA6-751C5580F452}"/>
              </a:ext>
            </a:extLst>
          </p:cNvPr>
          <p:cNvSpPr txBox="1"/>
          <p:nvPr/>
        </p:nvSpPr>
        <p:spPr>
          <a:xfrm>
            <a:off x="2043598" y="4753777"/>
            <a:ext cx="2058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1000 </a:t>
            </a:r>
            <a:r>
              <a:rPr lang="el-GR" b="1" dirty="0">
                <a:solidFill>
                  <a:srgbClr val="7030A0"/>
                </a:solidFill>
              </a:rPr>
              <a:t>Ω</a:t>
            </a:r>
            <a:r>
              <a:rPr lang="en-US" b="1" dirty="0">
                <a:solidFill>
                  <a:srgbClr val="7030A0"/>
                </a:solidFill>
              </a:rPr>
              <a:t> (1K)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A current-limiting resistor is needed to protect the transistor’s silicon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2694F-06D8-FEE2-88C4-F51C642E0DDF}"/>
              </a:ext>
            </a:extLst>
          </p:cNvPr>
          <p:cNvSpPr txBox="1"/>
          <p:nvPr/>
        </p:nvSpPr>
        <p:spPr>
          <a:xfrm>
            <a:off x="583057" y="4190945"/>
            <a:ext cx="1211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From the DAC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74148E-6BB3-F9BE-885C-7FA09AA5810F}"/>
              </a:ext>
            </a:extLst>
          </p:cNvPr>
          <p:cNvSpPr txBox="1"/>
          <p:nvPr/>
        </p:nvSpPr>
        <p:spPr>
          <a:xfrm>
            <a:off x="360405" y="4784554"/>
            <a:ext cx="16346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14.5mA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(most we can get from the </a:t>
            </a:r>
            <a:r>
              <a:rPr lang="en-US" sz="1400" b="1" dirty="0">
                <a:solidFill>
                  <a:srgbClr val="FF0000"/>
                </a:solidFill>
              </a:rPr>
              <a:t>DAC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9BE740-6BA8-793D-AFA8-8950C1BA2DD4}"/>
              </a:ext>
            </a:extLst>
          </p:cNvPr>
          <p:cNvCxnSpPr>
            <a:cxnSpLocks/>
          </p:cNvCxnSpPr>
          <p:nvPr/>
        </p:nvCxnSpPr>
        <p:spPr>
          <a:xfrm flipH="1">
            <a:off x="3357107" y="2211047"/>
            <a:ext cx="147722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0B7EF5-BF9D-E8FB-E467-14BF9B4AA32C}"/>
              </a:ext>
            </a:extLst>
          </p:cNvPr>
          <p:cNvCxnSpPr>
            <a:cxnSpLocks/>
          </p:cNvCxnSpPr>
          <p:nvPr/>
        </p:nvCxnSpPr>
        <p:spPr>
          <a:xfrm flipH="1">
            <a:off x="3357107" y="3457730"/>
            <a:ext cx="147722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0B8A9C4-89F0-4489-635E-37047425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078" y="1934954"/>
            <a:ext cx="571995" cy="16514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6AA823-19E3-E476-3B2E-BB4CBD4A68CA}"/>
              </a:ext>
            </a:extLst>
          </p:cNvPr>
          <p:cNvSpPr txBox="1"/>
          <p:nvPr/>
        </p:nvSpPr>
        <p:spPr>
          <a:xfrm>
            <a:off x="822535" y="2628013"/>
            <a:ext cx="17835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To the ADC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</a:rPr>
              <a:t>(measures voltage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</a:rPr>
              <a:t>across the resistor)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44A95-9021-AE3F-27E3-3C2748A211AB}"/>
              </a:ext>
            </a:extLst>
          </p:cNvPr>
          <p:cNvSpPr txBox="1"/>
          <p:nvPr/>
        </p:nvSpPr>
        <p:spPr>
          <a:xfrm>
            <a:off x="5255549" y="4234657"/>
            <a:ext cx="136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PN2222A NPN BJT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D7DB4A-CF19-29E1-3448-9DC8285D3E80}"/>
              </a:ext>
            </a:extLst>
          </p:cNvPr>
          <p:cNvCxnSpPr>
            <a:cxnSpLocks/>
          </p:cNvCxnSpPr>
          <p:nvPr/>
        </p:nvCxnSpPr>
        <p:spPr>
          <a:xfrm flipV="1">
            <a:off x="4833981" y="1610396"/>
            <a:ext cx="0" cy="4882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1A2C84-C719-54DA-B70F-646ED3F78967}"/>
              </a:ext>
            </a:extLst>
          </p:cNvPr>
          <p:cNvCxnSpPr>
            <a:cxnSpLocks/>
          </p:cNvCxnSpPr>
          <p:nvPr/>
        </p:nvCxnSpPr>
        <p:spPr>
          <a:xfrm>
            <a:off x="1611443" y="4544091"/>
            <a:ext cx="5029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59E6E-3578-6541-455F-91E474F96800}"/>
              </a:ext>
            </a:extLst>
          </p:cNvPr>
          <p:cNvGrpSpPr/>
          <p:nvPr/>
        </p:nvGrpSpPr>
        <p:grpSpPr>
          <a:xfrm>
            <a:off x="4861150" y="1424656"/>
            <a:ext cx="1826370" cy="369332"/>
            <a:chOff x="4861150" y="1424656"/>
            <a:chExt cx="1826370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6E9F32A-1E71-5B62-BFE8-AD848ABE12F1}"/>
                </a:ext>
              </a:extLst>
            </p:cNvPr>
            <p:cNvSpPr txBox="1"/>
            <p:nvPr/>
          </p:nvSpPr>
          <p:spPr>
            <a:xfrm>
              <a:off x="5324804" y="1424656"/>
              <a:ext cx="1362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Vcc = +3.3V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9B8AB-BC6F-E013-0470-E32BC5238E77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4861150" y="1609322"/>
              <a:ext cx="463654" cy="76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B94499-3D43-6130-9E18-BE98F5B2811F}"/>
              </a:ext>
            </a:extLst>
          </p:cNvPr>
          <p:cNvCxnSpPr>
            <a:cxnSpLocks/>
          </p:cNvCxnSpPr>
          <p:nvPr/>
        </p:nvCxnSpPr>
        <p:spPr>
          <a:xfrm>
            <a:off x="2019332" y="4544091"/>
            <a:ext cx="0" cy="184973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57646B-022D-C8D0-E054-E1EBD4498BAC}"/>
              </a:ext>
            </a:extLst>
          </p:cNvPr>
          <p:cNvCxnSpPr>
            <a:cxnSpLocks/>
          </p:cNvCxnSpPr>
          <p:nvPr/>
        </p:nvCxnSpPr>
        <p:spPr>
          <a:xfrm>
            <a:off x="4834339" y="1880393"/>
            <a:ext cx="0" cy="451343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975903-A9DA-79A8-E523-BA0BA74764DD}"/>
              </a:ext>
            </a:extLst>
          </p:cNvPr>
          <p:cNvCxnSpPr>
            <a:cxnSpLocks/>
          </p:cNvCxnSpPr>
          <p:nvPr/>
        </p:nvCxnSpPr>
        <p:spPr>
          <a:xfrm flipV="1">
            <a:off x="1506511" y="6393826"/>
            <a:ext cx="5111755" cy="21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86EB2C5-CDAB-CDFF-5D1A-C98AF383C8FC}"/>
              </a:ext>
            </a:extLst>
          </p:cNvPr>
          <p:cNvSpPr txBox="1"/>
          <p:nvPr/>
        </p:nvSpPr>
        <p:spPr>
          <a:xfrm>
            <a:off x="1987735" y="6086533"/>
            <a:ext cx="271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Common Emitter Configuration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DC638E-A392-E3F1-96C6-08D7F791B8ED}"/>
              </a:ext>
            </a:extLst>
          </p:cNvPr>
          <p:cNvCxnSpPr>
            <a:cxnSpLocks/>
          </p:cNvCxnSpPr>
          <p:nvPr/>
        </p:nvCxnSpPr>
        <p:spPr>
          <a:xfrm flipH="1">
            <a:off x="2395242" y="2820113"/>
            <a:ext cx="655607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85898E-1F08-F6C5-703C-B6B33227DAB4}"/>
              </a:ext>
            </a:extLst>
          </p:cNvPr>
          <p:cNvSpPr txBox="1"/>
          <p:nvPr/>
        </p:nvSpPr>
        <p:spPr>
          <a:xfrm>
            <a:off x="852608" y="6209160"/>
            <a:ext cx="7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C630D4-61B0-BFC3-61E2-5124FA079ABC}"/>
              </a:ext>
            </a:extLst>
          </p:cNvPr>
          <p:cNvSpPr txBox="1"/>
          <p:nvPr/>
        </p:nvSpPr>
        <p:spPr>
          <a:xfrm>
            <a:off x="6546910" y="6189070"/>
            <a:ext cx="73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GND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5917469-6D2A-D882-D1B9-394E9B1C3D7D}"/>
              </a:ext>
            </a:extLst>
          </p:cNvPr>
          <p:cNvSpPr txBox="1"/>
          <p:nvPr/>
        </p:nvSpPr>
        <p:spPr>
          <a:xfrm>
            <a:off x="3560073" y="2224582"/>
            <a:ext cx="944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HIGH (A0)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F2BBBE-69CE-F5BB-DA8F-A8FFA51401BB}"/>
              </a:ext>
            </a:extLst>
          </p:cNvPr>
          <p:cNvSpPr txBox="1"/>
          <p:nvPr/>
        </p:nvSpPr>
        <p:spPr>
          <a:xfrm>
            <a:off x="3586948" y="3149953"/>
            <a:ext cx="89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</a:rPr>
              <a:t>LOW (A1)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B92676-91FF-5188-6B4B-835E0355D631}"/>
              </a:ext>
            </a:extLst>
          </p:cNvPr>
          <p:cNvGrpSpPr/>
          <p:nvPr/>
        </p:nvGrpSpPr>
        <p:grpSpPr>
          <a:xfrm>
            <a:off x="6063836" y="2681613"/>
            <a:ext cx="2105276" cy="276999"/>
            <a:chOff x="6063836" y="2681613"/>
            <a:chExt cx="2105276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C653699-8680-6CDD-1DA7-C145798F708A}"/>
                    </a:ext>
                  </a:extLst>
                </p:cNvPr>
                <p:cNvSpPr txBox="1"/>
                <p:nvPr/>
              </p:nvSpPr>
              <p:spPr>
                <a:xfrm>
                  <a:off x="6851122" y="2681613"/>
                  <a:ext cx="13179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C653699-8680-6CDD-1DA7-C145798F7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1122" y="2681613"/>
                  <a:ext cx="1317990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63575B-A091-FA5F-ACAB-3D67E6E5CABC}"/>
                </a:ext>
              </a:extLst>
            </p:cNvPr>
            <p:cNvCxnSpPr>
              <a:cxnSpLocks/>
            </p:cNvCxnSpPr>
            <p:nvPr/>
          </p:nvCxnSpPr>
          <p:spPr>
            <a:xfrm>
              <a:off x="6063836" y="2820112"/>
              <a:ext cx="72466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FE761D4-63ED-B920-3989-D8E060512004}"/>
              </a:ext>
            </a:extLst>
          </p:cNvPr>
          <p:cNvSpPr txBox="1"/>
          <p:nvPr/>
        </p:nvSpPr>
        <p:spPr>
          <a:xfrm>
            <a:off x="5748725" y="3429591"/>
            <a:ext cx="21901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800mA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(what we want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to give the </a:t>
            </a:r>
            <a:r>
              <a:rPr lang="en-US" sz="1400" b="1" dirty="0">
                <a:solidFill>
                  <a:srgbClr val="FF0000"/>
                </a:solidFill>
              </a:rPr>
              <a:t>ADC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62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  <p:bldP spid="27" grpId="0"/>
      <p:bldP spid="28" grpId="0"/>
      <p:bldP spid="37" grpId="0"/>
      <p:bldP spid="43" grpId="0"/>
      <p:bldP spid="44" grpId="0"/>
      <p:bldP spid="49" grpId="0"/>
      <p:bldP spid="50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24B68-1EC2-C2BE-39FD-98AEDEC667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446" y="2374041"/>
            <a:ext cx="2402995" cy="3081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4242C-2B62-A14A-CCAE-AE826A293D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7128" y="4792977"/>
            <a:ext cx="1614234" cy="1122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94BE2-3820-CAFF-86E9-73120216F4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40128" y="2934898"/>
            <a:ext cx="1649086" cy="114146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AA22A4-399F-F5CC-F0A6-D904F269A820}"/>
              </a:ext>
            </a:extLst>
          </p:cNvPr>
          <p:cNvCxnSpPr>
            <a:cxnSpLocks/>
          </p:cNvCxnSpPr>
          <p:nvPr/>
        </p:nvCxnSpPr>
        <p:spPr>
          <a:xfrm>
            <a:off x="1551487" y="3589443"/>
            <a:ext cx="53215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265F66-2C99-0595-F7A7-930F4050BF0D}"/>
              </a:ext>
            </a:extLst>
          </p:cNvPr>
          <p:cNvCxnSpPr>
            <a:cxnSpLocks/>
          </p:cNvCxnSpPr>
          <p:nvPr/>
        </p:nvCxnSpPr>
        <p:spPr>
          <a:xfrm>
            <a:off x="1570537" y="5436877"/>
            <a:ext cx="53215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97EEFD-0B82-2574-0D7E-B76446CB6928}"/>
              </a:ext>
            </a:extLst>
          </p:cNvPr>
          <p:cNvCxnSpPr>
            <a:cxnSpLocks/>
          </p:cNvCxnSpPr>
          <p:nvPr/>
        </p:nvCxnSpPr>
        <p:spPr>
          <a:xfrm flipH="1" flipV="1">
            <a:off x="2091133" y="699072"/>
            <a:ext cx="0" cy="4754825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8F8E98-8E3F-4BB3-3874-20C82EA84C9D}"/>
              </a:ext>
            </a:extLst>
          </p:cNvPr>
          <p:cNvCxnSpPr>
            <a:cxnSpLocks/>
          </p:cNvCxnSpPr>
          <p:nvPr/>
        </p:nvCxnSpPr>
        <p:spPr>
          <a:xfrm>
            <a:off x="1551487" y="3430980"/>
            <a:ext cx="75356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9427FA-F5FC-5D0F-F216-DE25E46EB0F3}"/>
              </a:ext>
            </a:extLst>
          </p:cNvPr>
          <p:cNvCxnSpPr>
            <a:cxnSpLocks/>
          </p:cNvCxnSpPr>
          <p:nvPr/>
        </p:nvCxnSpPr>
        <p:spPr>
          <a:xfrm>
            <a:off x="1570537" y="5278414"/>
            <a:ext cx="73451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90C6E9-BF2D-9492-67FC-B78640C95201}"/>
              </a:ext>
            </a:extLst>
          </p:cNvPr>
          <p:cNvCxnSpPr>
            <a:cxnSpLocks/>
          </p:cNvCxnSpPr>
          <p:nvPr/>
        </p:nvCxnSpPr>
        <p:spPr>
          <a:xfrm flipH="1" flipV="1">
            <a:off x="2293498" y="699072"/>
            <a:ext cx="0" cy="4595217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8F7387-C008-800C-5F1D-B8475FE66BB4}"/>
              </a:ext>
            </a:extLst>
          </p:cNvPr>
          <p:cNvCxnSpPr>
            <a:cxnSpLocks/>
          </p:cNvCxnSpPr>
          <p:nvPr/>
        </p:nvCxnSpPr>
        <p:spPr>
          <a:xfrm flipH="1">
            <a:off x="366351" y="5111646"/>
            <a:ext cx="39815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48C2DB5-99B7-7A57-D667-FB2B3429BDE8}"/>
              </a:ext>
            </a:extLst>
          </p:cNvPr>
          <p:cNvCxnSpPr>
            <a:cxnSpLocks/>
          </p:cNvCxnSpPr>
          <p:nvPr/>
        </p:nvCxnSpPr>
        <p:spPr>
          <a:xfrm>
            <a:off x="366351" y="5092596"/>
            <a:ext cx="0" cy="14201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EA2632-5AC0-266F-40F9-EC3A96BD9FB8}"/>
              </a:ext>
            </a:extLst>
          </p:cNvPr>
          <p:cNvCxnSpPr>
            <a:cxnSpLocks/>
          </p:cNvCxnSpPr>
          <p:nvPr/>
        </p:nvCxnSpPr>
        <p:spPr>
          <a:xfrm>
            <a:off x="346340" y="6498627"/>
            <a:ext cx="335623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C6029-2E30-B30C-13E0-EE3E785861EB}"/>
              </a:ext>
            </a:extLst>
          </p:cNvPr>
          <p:cNvCxnSpPr>
            <a:cxnSpLocks/>
          </p:cNvCxnSpPr>
          <p:nvPr/>
        </p:nvCxnSpPr>
        <p:spPr>
          <a:xfrm>
            <a:off x="3692160" y="2576001"/>
            <a:ext cx="0" cy="39243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06F553-D660-6D40-9635-CA05D0CE93F8}"/>
              </a:ext>
            </a:extLst>
          </p:cNvPr>
          <p:cNvCxnSpPr>
            <a:cxnSpLocks/>
          </p:cNvCxnSpPr>
          <p:nvPr/>
        </p:nvCxnSpPr>
        <p:spPr>
          <a:xfrm flipH="1">
            <a:off x="3692160" y="2595051"/>
            <a:ext cx="119172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3B0CC3F-3536-1337-FF20-88AF572DD1D8}"/>
              </a:ext>
            </a:extLst>
          </p:cNvPr>
          <p:cNvCxnSpPr>
            <a:cxnSpLocks/>
          </p:cNvCxnSpPr>
          <p:nvPr/>
        </p:nvCxnSpPr>
        <p:spPr>
          <a:xfrm flipH="1">
            <a:off x="489215" y="5278414"/>
            <a:ext cx="27528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02D49F-227A-D665-5988-2EDCC6FCFF23}"/>
              </a:ext>
            </a:extLst>
          </p:cNvPr>
          <p:cNvCxnSpPr>
            <a:cxnSpLocks/>
          </p:cNvCxnSpPr>
          <p:nvPr/>
        </p:nvCxnSpPr>
        <p:spPr>
          <a:xfrm>
            <a:off x="508457" y="5261745"/>
            <a:ext cx="0" cy="107948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9407D5-5880-8D75-3ADF-99FB37D8AB2D}"/>
              </a:ext>
            </a:extLst>
          </p:cNvPr>
          <p:cNvCxnSpPr>
            <a:cxnSpLocks/>
          </p:cNvCxnSpPr>
          <p:nvPr/>
        </p:nvCxnSpPr>
        <p:spPr>
          <a:xfrm flipV="1">
            <a:off x="508457" y="6326106"/>
            <a:ext cx="339678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36C4FF9-E7DA-BE3D-D507-FFF19070A7AA}"/>
              </a:ext>
            </a:extLst>
          </p:cNvPr>
          <p:cNvCxnSpPr>
            <a:cxnSpLocks/>
          </p:cNvCxnSpPr>
          <p:nvPr/>
        </p:nvCxnSpPr>
        <p:spPr>
          <a:xfrm>
            <a:off x="3905243" y="3505632"/>
            <a:ext cx="0" cy="283559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80541D-9B35-F790-5A04-8F13592E755D}"/>
              </a:ext>
            </a:extLst>
          </p:cNvPr>
          <p:cNvCxnSpPr>
            <a:cxnSpLocks/>
          </p:cNvCxnSpPr>
          <p:nvPr/>
        </p:nvCxnSpPr>
        <p:spPr>
          <a:xfrm>
            <a:off x="3905243" y="3522610"/>
            <a:ext cx="978644" cy="1436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8F84D9-F18E-E59D-D5D9-17B232EE1F5A}"/>
              </a:ext>
            </a:extLst>
          </p:cNvPr>
          <p:cNvCxnSpPr>
            <a:cxnSpLocks/>
          </p:cNvCxnSpPr>
          <p:nvPr/>
        </p:nvCxnSpPr>
        <p:spPr>
          <a:xfrm>
            <a:off x="1570537" y="3914931"/>
            <a:ext cx="28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5F047C4-913A-25DF-490A-8A1F7490F9C8}"/>
              </a:ext>
            </a:extLst>
          </p:cNvPr>
          <p:cNvCxnSpPr>
            <a:cxnSpLocks/>
          </p:cNvCxnSpPr>
          <p:nvPr/>
        </p:nvCxnSpPr>
        <p:spPr>
          <a:xfrm>
            <a:off x="1570537" y="5746229"/>
            <a:ext cx="285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7189EC3-DB36-E5D3-BC17-46AA2FED0402}"/>
              </a:ext>
            </a:extLst>
          </p:cNvPr>
          <p:cNvCxnSpPr>
            <a:cxnSpLocks/>
          </p:cNvCxnSpPr>
          <p:nvPr/>
        </p:nvCxnSpPr>
        <p:spPr>
          <a:xfrm flipV="1">
            <a:off x="1850666" y="699072"/>
            <a:ext cx="4996" cy="505465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899F108-77B9-B42E-11DB-9B38C6D3B9F2}"/>
              </a:ext>
            </a:extLst>
          </p:cNvPr>
          <p:cNvCxnSpPr>
            <a:cxnSpLocks/>
          </p:cNvCxnSpPr>
          <p:nvPr/>
        </p:nvCxnSpPr>
        <p:spPr>
          <a:xfrm>
            <a:off x="1551487" y="3745045"/>
            <a:ext cx="10006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7FA78A-9AA7-2113-DE8A-5005A87FBCA1}"/>
              </a:ext>
            </a:extLst>
          </p:cNvPr>
          <p:cNvCxnSpPr>
            <a:cxnSpLocks/>
          </p:cNvCxnSpPr>
          <p:nvPr/>
        </p:nvCxnSpPr>
        <p:spPr>
          <a:xfrm>
            <a:off x="1575534" y="5591335"/>
            <a:ext cx="9684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030694-BBB0-C7C6-3E0A-F81519E46C65}"/>
              </a:ext>
            </a:extLst>
          </p:cNvPr>
          <p:cNvCxnSpPr>
            <a:cxnSpLocks/>
          </p:cNvCxnSpPr>
          <p:nvPr/>
        </p:nvCxnSpPr>
        <p:spPr>
          <a:xfrm flipH="1" flipV="1">
            <a:off x="2540524" y="699072"/>
            <a:ext cx="9094" cy="490017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16AE83-04EE-4DC3-0972-4FC9898C7CBD}"/>
              </a:ext>
            </a:extLst>
          </p:cNvPr>
          <p:cNvCxnSpPr>
            <a:cxnSpLocks/>
          </p:cNvCxnSpPr>
          <p:nvPr/>
        </p:nvCxnSpPr>
        <p:spPr>
          <a:xfrm>
            <a:off x="2540524" y="5591335"/>
            <a:ext cx="23648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9FDDC60-43C3-78DD-5EC8-DF6118793C89}"/>
              </a:ext>
            </a:extLst>
          </p:cNvPr>
          <p:cNvCxnSpPr>
            <a:cxnSpLocks/>
          </p:cNvCxnSpPr>
          <p:nvPr/>
        </p:nvCxnSpPr>
        <p:spPr>
          <a:xfrm flipV="1">
            <a:off x="1577372" y="3103070"/>
            <a:ext cx="1390066" cy="46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D196E7-B001-77DE-8223-84F27C8EE608}"/>
              </a:ext>
            </a:extLst>
          </p:cNvPr>
          <p:cNvCxnSpPr>
            <a:cxnSpLocks/>
          </p:cNvCxnSpPr>
          <p:nvPr/>
        </p:nvCxnSpPr>
        <p:spPr>
          <a:xfrm>
            <a:off x="2948388" y="3103070"/>
            <a:ext cx="0" cy="11450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D498FBE-425D-0D88-C907-02024B9B0BBA}"/>
              </a:ext>
            </a:extLst>
          </p:cNvPr>
          <p:cNvSpPr txBox="1"/>
          <p:nvPr/>
        </p:nvSpPr>
        <p:spPr>
          <a:xfrm>
            <a:off x="1594272" y="349222"/>
            <a:ext cx="122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</a:t>
            </a:r>
            <a:r>
              <a:rPr lang="en-US" b="1" dirty="0"/>
              <a:t> MCU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0D13B8-4FF0-C59F-723E-A938A3019736}"/>
              </a:ext>
            </a:extLst>
          </p:cNvPr>
          <p:cNvSpPr txBox="1"/>
          <p:nvPr/>
        </p:nvSpPr>
        <p:spPr>
          <a:xfrm>
            <a:off x="5477200" y="1312759"/>
            <a:ext cx="329454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devices on the I2C bus have their respective </a:t>
            </a:r>
            <a:r>
              <a:rPr lang="en-US" b="1" dirty="0">
                <a:solidFill>
                  <a:srgbClr val="00B0F0"/>
                </a:solidFill>
              </a:rPr>
              <a:t>SDA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SCL</a:t>
            </a:r>
            <a:r>
              <a:rPr lang="en-US" dirty="0"/>
              <a:t> pins connected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b="1" dirty="0">
                <a:solidFill>
                  <a:srgbClr val="FF0000"/>
                </a:solidFill>
              </a:rPr>
              <a:t>Vin</a:t>
            </a:r>
            <a:r>
              <a:rPr lang="en-US" dirty="0"/>
              <a:t> and </a:t>
            </a:r>
            <a:r>
              <a:rPr lang="en-US" b="1" dirty="0"/>
              <a:t>GND</a:t>
            </a:r>
            <a:r>
              <a:rPr lang="en-US" dirty="0"/>
              <a:t> pins are connected to the power rails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Vout</a:t>
            </a:r>
            <a:r>
              <a:rPr lang="en-US" dirty="0"/>
              <a:t> pin of MCP4725 DAC </a:t>
            </a:r>
            <a:r>
              <a:rPr lang="en-US" i="1" dirty="0"/>
              <a:t>ranges</a:t>
            </a:r>
            <a:r>
              <a:rPr lang="en-US" dirty="0"/>
              <a:t> voltage (</a:t>
            </a:r>
            <a:r>
              <a:rPr lang="en-US" b="1" dirty="0">
                <a:solidFill>
                  <a:srgbClr val="FF0000"/>
                </a:solidFill>
              </a:rPr>
              <a:t>0.45V to +3.3V</a:t>
            </a:r>
            <a:r>
              <a:rPr lang="en-US" dirty="0"/>
              <a:t>) into the </a:t>
            </a:r>
            <a:r>
              <a:rPr lang="en-US" b="1" dirty="0">
                <a:solidFill>
                  <a:srgbClr val="7030A0"/>
                </a:solidFill>
              </a:rPr>
              <a:t>BASE</a:t>
            </a:r>
            <a:r>
              <a:rPr lang="en-US" dirty="0"/>
              <a:t> (V</a:t>
            </a:r>
            <a:r>
              <a:rPr lang="en-US" baseline="-25000" dirty="0"/>
              <a:t>BE</a:t>
            </a:r>
            <a:r>
              <a:rPr lang="en-US" dirty="0"/>
              <a:t>)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differential inputs </a:t>
            </a:r>
            <a:r>
              <a:rPr lang="en-US" b="1" dirty="0"/>
              <a:t>A0</a:t>
            </a:r>
            <a:r>
              <a:rPr lang="en-US" dirty="0"/>
              <a:t> and </a:t>
            </a:r>
            <a:r>
              <a:rPr lang="en-US" b="1" dirty="0"/>
              <a:t>A1</a:t>
            </a:r>
            <a:r>
              <a:rPr lang="en-US" dirty="0"/>
              <a:t> of the ADS1115 ADC allow measuring the voltage drop across the </a:t>
            </a:r>
            <a:r>
              <a:rPr lang="en-US" b="1" dirty="0"/>
              <a:t>COLLECTOR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resistor</a:t>
            </a:r>
            <a:r>
              <a:rPr lang="en-US" dirty="0"/>
              <a:t> (R</a:t>
            </a:r>
            <a:r>
              <a:rPr lang="en-US" baseline="-25000" dirty="0"/>
              <a:t>C</a:t>
            </a:r>
            <a:r>
              <a:rPr lang="en-US" dirty="0"/>
              <a:t>)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Via </a:t>
            </a:r>
            <a:r>
              <a:rPr lang="en-US" b="1" dirty="0"/>
              <a:t>Ohm's Law </a:t>
            </a:r>
            <a:r>
              <a:rPr lang="en-US" dirty="0"/>
              <a:t>and</a:t>
            </a:r>
            <a:r>
              <a:rPr lang="en-US" b="1" dirty="0"/>
              <a:t> KCL/KVL</a:t>
            </a:r>
            <a:r>
              <a:rPr lang="en-US" dirty="0"/>
              <a:t>, if we know the R</a:t>
            </a:r>
            <a:r>
              <a:rPr lang="en-US" baseline="-25000" dirty="0"/>
              <a:t>C</a:t>
            </a:r>
            <a:r>
              <a:rPr lang="en-US" dirty="0"/>
              <a:t> value and the voltage drop across it, we could find the </a:t>
            </a:r>
            <a:r>
              <a:rPr lang="en-US" b="1" dirty="0"/>
              <a:t>COLLECTOR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current</a:t>
            </a:r>
            <a:r>
              <a:rPr lang="en-US" dirty="0"/>
              <a:t> (I</a:t>
            </a:r>
            <a:r>
              <a:rPr lang="en-US" baseline="-25000" dirty="0"/>
              <a:t>C</a:t>
            </a:r>
            <a:r>
              <a:rPr lang="en-US" dirty="0"/>
              <a:t>)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5A03D1-A7B9-2DBB-CDB4-13980CB15E17}"/>
              </a:ext>
            </a:extLst>
          </p:cNvPr>
          <p:cNvSpPr txBox="1"/>
          <p:nvPr/>
        </p:nvSpPr>
        <p:spPr>
          <a:xfrm>
            <a:off x="4068121" y="2784604"/>
            <a:ext cx="6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1K</a:t>
            </a:r>
            <a:r>
              <a:rPr lang="el-GR" sz="2000" b="1" dirty="0"/>
              <a:t>Ω</a:t>
            </a:r>
            <a:endParaRPr lang="en-US" sz="2000" b="1" dirty="0"/>
          </a:p>
          <a:p>
            <a:pPr algn="ctr"/>
            <a:r>
              <a:rPr lang="en-US" sz="1600" dirty="0"/>
              <a:t>(R</a:t>
            </a:r>
            <a:r>
              <a:rPr lang="en-US" sz="1600" baseline="-25000" dirty="0"/>
              <a:t>C</a:t>
            </a:r>
            <a:r>
              <a:rPr lang="en-US" sz="16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428E5-163F-09F7-2ED2-BE265C2EAF41}"/>
              </a:ext>
            </a:extLst>
          </p:cNvPr>
          <p:cNvSpPr txBox="1"/>
          <p:nvPr/>
        </p:nvSpPr>
        <p:spPr>
          <a:xfrm>
            <a:off x="3028028" y="4412906"/>
            <a:ext cx="63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1K</a:t>
            </a:r>
            <a:r>
              <a:rPr lang="el-GR" sz="2000" b="1" dirty="0"/>
              <a:t>Ω</a:t>
            </a:r>
            <a:r>
              <a:rPr lang="en-US" sz="2000" dirty="0"/>
              <a:t> (R</a:t>
            </a:r>
            <a:r>
              <a:rPr lang="en-US" sz="2000" baseline="-25000" dirty="0"/>
              <a:t>B</a:t>
            </a:r>
            <a:r>
              <a:rPr lang="en-US" sz="2000" dirty="0"/>
              <a:t>)</a:t>
            </a:r>
            <a:endParaRPr lang="en-US" sz="2000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4D55E0-F046-A769-C3DD-E851408095A1}"/>
              </a:ext>
            </a:extLst>
          </p:cNvPr>
          <p:cNvCxnSpPr>
            <a:cxnSpLocks/>
          </p:cNvCxnSpPr>
          <p:nvPr/>
        </p:nvCxnSpPr>
        <p:spPr>
          <a:xfrm flipV="1">
            <a:off x="4883887" y="5399848"/>
            <a:ext cx="0" cy="20169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D96F158-0483-3F68-1C90-4E5D58175E3B}"/>
              </a:ext>
            </a:extLst>
          </p:cNvPr>
          <p:cNvCxnSpPr>
            <a:cxnSpLocks/>
          </p:cNvCxnSpPr>
          <p:nvPr/>
        </p:nvCxnSpPr>
        <p:spPr>
          <a:xfrm>
            <a:off x="1870021" y="2425459"/>
            <a:ext cx="3032857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8DCA3A4-50AF-3EF4-6705-2A7ED2FF21BC}"/>
              </a:ext>
            </a:extLst>
          </p:cNvPr>
          <p:cNvGrpSpPr/>
          <p:nvPr/>
        </p:nvGrpSpPr>
        <p:grpSpPr>
          <a:xfrm>
            <a:off x="4014827" y="3521721"/>
            <a:ext cx="1115602" cy="1399017"/>
            <a:chOff x="4014827" y="3521721"/>
            <a:chExt cx="1115602" cy="13990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639B19-8F9B-EE4F-817F-5B918043EA4B}"/>
                </a:ext>
              </a:extLst>
            </p:cNvPr>
            <p:cNvSpPr txBox="1"/>
            <p:nvPr/>
          </p:nvSpPr>
          <p:spPr>
            <a:xfrm>
              <a:off x="4014827" y="3914930"/>
              <a:ext cx="182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B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21DE58-F508-47D7-8BB2-2256AB29C756}"/>
                </a:ext>
              </a:extLst>
            </p:cNvPr>
            <p:cNvSpPr txBox="1"/>
            <p:nvPr/>
          </p:nvSpPr>
          <p:spPr>
            <a:xfrm>
              <a:off x="4948298" y="3521721"/>
              <a:ext cx="182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4E4580-22EB-A270-5071-E8DAC25EF79B}"/>
                </a:ext>
              </a:extLst>
            </p:cNvPr>
            <p:cNvSpPr txBox="1"/>
            <p:nvPr/>
          </p:nvSpPr>
          <p:spPr>
            <a:xfrm>
              <a:off x="4948298" y="4612961"/>
              <a:ext cx="182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E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FDBA518-6091-AA35-BB9E-3FA853399985}"/>
              </a:ext>
            </a:extLst>
          </p:cNvPr>
          <p:cNvSpPr txBox="1"/>
          <p:nvPr/>
        </p:nvSpPr>
        <p:spPr>
          <a:xfrm>
            <a:off x="4257178" y="2054598"/>
            <a:ext cx="125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baseline="-25000" dirty="0">
                <a:solidFill>
                  <a:srgbClr val="FF0000"/>
                </a:solidFill>
              </a:rPr>
              <a:t>CC</a:t>
            </a:r>
            <a:r>
              <a:rPr lang="en-US" dirty="0">
                <a:solidFill>
                  <a:srgbClr val="FF0000"/>
                </a:solidFill>
              </a:rPr>
              <a:t> =+3.3V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76DCF3-8A7A-18AA-B5F0-FB2B2862DB39}"/>
              </a:ext>
            </a:extLst>
          </p:cNvPr>
          <p:cNvSpPr txBox="1"/>
          <p:nvPr/>
        </p:nvSpPr>
        <p:spPr>
          <a:xfrm>
            <a:off x="4518743" y="5625366"/>
            <a:ext cx="76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0V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671A52-9DAF-A3CC-0C28-B74A29C2DDFB}"/>
              </a:ext>
            </a:extLst>
          </p:cNvPr>
          <p:cNvCxnSpPr>
            <a:cxnSpLocks/>
          </p:cNvCxnSpPr>
          <p:nvPr/>
        </p:nvCxnSpPr>
        <p:spPr>
          <a:xfrm>
            <a:off x="4068121" y="4248150"/>
            <a:ext cx="0" cy="1343185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350C5F-4422-247E-74A6-2C57C8532DF2}"/>
              </a:ext>
            </a:extLst>
          </p:cNvPr>
          <p:cNvCxnSpPr>
            <a:cxnSpLocks/>
          </p:cNvCxnSpPr>
          <p:nvPr/>
        </p:nvCxnSpPr>
        <p:spPr>
          <a:xfrm flipH="1">
            <a:off x="4886396" y="2434568"/>
            <a:ext cx="0" cy="3173783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9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46" grpId="0"/>
      <p:bldP spid="7" grpId="0"/>
      <p:bldP spid="55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We can control the </a:t>
            </a:r>
            <a:r>
              <a:rPr lang="en-US" sz="2400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 flowing into the Base by adjusting the </a:t>
            </a:r>
            <a:r>
              <a:rPr lang="en-US" sz="2400" dirty="0">
                <a:solidFill>
                  <a:srgbClr val="0070C0"/>
                </a:solidFill>
              </a:rPr>
              <a:t>voltage</a:t>
            </a:r>
            <a:r>
              <a:rPr lang="en-US" sz="2400" dirty="0"/>
              <a:t> at the Base </a:t>
            </a:r>
            <a:r>
              <a:rPr lang="en-US" sz="2400" dirty="0">
                <a:solidFill>
                  <a:srgbClr val="7030A0"/>
                </a:solidFill>
              </a:rPr>
              <a:t>resistor</a:t>
            </a:r>
            <a:r>
              <a:rPr lang="en-US" sz="2400" dirty="0"/>
              <a:t> (R</a:t>
            </a:r>
            <a:r>
              <a:rPr lang="en-US" sz="2400" baseline="-25000" dirty="0"/>
              <a:t>B</a:t>
            </a:r>
            <a:r>
              <a:rPr lang="en-US" sz="2400" dirty="0"/>
              <a:t>) because, in our circuit, R</a:t>
            </a:r>
            <a:r>
              <a:rPr lang="en-US" sz="2400" baseline="-25000" dirty="0"/>
              <a:t>B</a:t>
            </a:r>
            <a:r>
              <a:rPr lang="en-US" sz="2400" dirty="0"/>
              <a:t> has a </a:t>
            </a:r>
            <a:r>
              <a:rPr lang="en-US" sz="2400" i="1" dirty="0"/>
              <a:t>fixed</a:t>
            </a:r>
            <a:r>
              <a:rPr lang="en-US" sz="2400" dirty="0"/>
              <a:t> resistance of </a:t>
            </a:r>
            <a:r>
              <a:rPr lang="en-US" sz="2400" b="1" dirty="0"/>
              <a:t>1K</a:t>
            </a:r>
            <a:r>
              <a:rPr lang="el-GR" sz="2400" b="1" dirty="0"/>
              <a:t>Ω</a:t>
            </a:r>
            <a:endParaRPr lang="en-US" sz="2400" b="1" dirty="0"/>
          </a:p>
          <a:p>
            <a:r>
              <a:rPr lang="en-US" sz="2400" dirty="0"/>
              <a:t>At V</a:t>
            </a:r>
            <a:r>
              <a:rPr lang="en-US" sz="2400" baseline="-25000" dirty="0"/>
              <a:t>BE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FF0000"/>
                </a:solidFill>
              </a:rPr>
              <a:t>0.0V </a:t>
            </a:r>
            <a:r>
              <a:rPr lang="en-US" sz="2400" dirty="0"/>
              <a:t>(I</a:t>
            </a:r>
            <a:r>
              <a:rPr lang="en-US" sz="2400" baseline="-25000" dirty="0"/>
              <a:t>B</a:t>
            </a:r>
            <a:r>
              <a:rPr lang="en-US" sz="2400" dirty="0"/>
              <a:t> = 0.0mA), the NPN BJT is "off" and does not allow current to flow into the Collector (I</a:t>
            </a:r>
            <a:r>
              <a:rPr lang="en-US" sz="2400" baseline="-25000" dirty="0"/>
              <a:t>C</a:t>
            </a:r>
            <a:r>
              <a:rPr lang="en-US" sz="2400" dirty="0"/>
              <a:t> = 0.0mA)</a:t>
            </a:r>
          </a:p>
          <a:p>
            <a:r>
              <a:rPr lang="en-US" sz="2400" dirty="0"/>
              <a:t>Once V</a:t>
            </a:r>
            <a:r>
              <a:rPr lang="en-US" sz="2400" baseline="-25000" dirty="0"/>
              <a:t>BE</a:t>
            </a:r>
            <a:r>
              <a:rPr lang="en-US" sz="2400" dirty="0"/>
              <a:t> </a:t>
            </a:r>
            <a:r>
              <a:rPr lang="en-US" sz="2400" i="1" dirty="0"/>
              <a:t>exceeds</a:t>
            </a:r>
            <a:r>
              <a:rPr lang="en-US" sz="2400" dirty="0"/>
              <a:t> the </a:t>
            </a:r>
            <a:r>
              <a:rPr lang="en-US" sz="2400" b="1" dirty="0"/>
              <a:t>cutoff</a:t>
            </a:r>
            <a:r>
              <a:rPr lang="en-US" sz="2400" dirty="0"/>
              <a:t> voltage for the transistor </a:t>
            </a:r>
            <a:r>
              <a:rPr lang="en-US" sz="2400" dirty="0">
                <a:solidFill>
                  <a:srgbClr val="00B050"/>
                </a:solidFill>
              </a:rPr>
              <a:t>(typically 0.6V)</a:t>
            </a:r>
            <a:r>
              <a:rPr lang="en-US" sz="2400" dirty="0"/>
              <a:t>, the BJT enters its </a:t>
            </a:r>
            <a:r>
              <a:rPr lang="en-US" sz="2400" b="1" dirty="0">
                <a:solidFill>
                  <a:srgbClr val="FF0000"/>
                </a:solidFill>
              </a:rPr>
              <a:t>active region</a:t>
            </a:r>
          </a:p>
          <a:p>
            <a:r>
              <a:rPr lang="en-US" sz="2400" dirty="0"/>
              <a:t>When </a:t>
            </a:r>
            <a:r>
              <a:rPr lang="en-US" sz="2400" b="1" dirty="0">
                <a:solidFill>
                  <a:srgbClr val="FF0000"/>
                </a:solidFill>
              </a:rPr>
              <a:t>active</a:t>
            </a:r>
            <a:r>
              <a:rPr lang="en-US" sz="2400" dirty="0"/>
              <a:t>, increasing V</a:t>
            </a:r>
            <a:r>
              <a:rPr lang="en-US" sz="2400" baseline="-25000" dirty="0"/>
              <a:t>BE</a:t>
            </a:r>
            <a:r>
              <a:rPr lang="en-US" sz="2400" dirty="0"/>
              <a:t> increases I</a:t>
            </a:r>
            <a:r>
              <a:rPr lang="en-US" sz="2400" baseline="-25000" dirty="0"/>
              <a:t>B</a:t>
            </a:r>
            <a:r>
              <a:rPr lang="en-US" sz="2400" dirty="0"/>
              <a:t>, which </a:t>
            </a:r>
            <a:r>
              <a:rPr lang="en-US" sz="2400" b="1" u="sng" dirty="0"/>
              <a:t>significantly</a:t>
            </a:r>
            <a:r>
              <a:rPr lang="en-US" sz="2400" dirty="0"/>
              <a:t> increases I</a:t>
            </a:r>
            <a:r>
              <a:rPr lang="en-US" sz="2400" baseline="-25000" dirty="0"/>
              <a:t>C</a:t>
            </a:r>
            <a:r>
              <a:rPr lang="en-US" sz="2400" dirty="0"/>
              <a:t>, which, because the Collector </a:t>
            </a:r>
            <a:r>
              <a:rPr lang="en-US" sz="2400" dirty="0">
                <a:solidFill>
                  <a:srgbClr val="7030A0"/>
                </a:solidFill>
              </a:rPr>
              <a:t>resistor</a:t>
            </a:r>
            <a:r>
              <a:rPr lang="en-US" sz="2400" dirty="0"/>
              <a:t> is </a:t>
            </a:r>
            <a:r>
              <a:rPr lang="en-US" sz="2400" i="1" dirty="0"/>
              <a:t>fixed</a:t>
            </a:r>
            <a:r>
              <a:rPr lang="en-US" sz="2400" dirty="0"/>
              <a:t> at (R</a:t>
            </a:r>
            <a:r>
              <a:rPr lang="en-US" sz="2400" baseline="-25000" dirty="0"/>
              <a:t>C</a:t>
            </a:r>
            <a:r>
              <a:rPr lang="en-US" sz="2400" dirty="0"/>
              <a:t> = </a:t>
            </a:r>
            <a:r>
              <a:rPr lang="en-US" sz="2400" b="1" dirty="0"/>
              <a:t>1K</a:t>
            </a:r>
            <a:r>
              <a:rPr lang="el-GR" sz="2400" b="1" dirty="0"/>
              <a:t>Ω</a:t>
            </a:r>
            <a:r>
              <a:rPr lang="en-US" sz="2400" dirty="0"/>
              <a:t>), proportionally increases V</a:t>
            </a:r>
            <a:r>
              <a:rPr lang="en-US" sz="2400" baseline="-25000" dirty="0"/>
              <a:t>CE</a:t>
            </a:r>
          </a:p>
          <a:p>
            <a:r>
              <a:rPr lang="en-US" sz="2400" dirty="0"/>
              <a:t>In a </a:t>
            </a:r>
            <a:r>
              <a:rPr lang="en-US" sz="2400" u="sng" dirty="0"/>
              <a:t>common emitter model</a:t>
            </a:r>
            <a:r>
              <a:rPr lang="en-US" sz="2400" dirty="0"/>
              <a:t>, the </a:t>
            </a:r>
            <a:r>
              <a:rPr lang="en-US" sz="2400" b="1" dirty="0">
                <a:solidFill>
                  <a:srgbClr val="00B050"/>
                </a:solidFill>
              </a:rPr>
              <a:t>output</a:t>
            </a:r>
            <a:r>
              <a:rPr lang="en-US" sz="2400" dirty="0"/>
              <a:t> is taken from the </a:t>
            </a:r>
            <a:r>
              <a:rPr lang="en-US" sz="2400" b="1" dirty="0"/>
              <a:t>Collector</a:t>
            </a:r>
            <a:r>
              <a:rPr lang="en-US" sz="2400" dirty="0"/>
              <a:t> pin</a:t>
            </a:r>
            <a:endParaRPr lang="en-US" sz="2400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8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>
                <a:latin typeface="+mn-lt"/>
              </a:rPr>
              <a:t>Board </a:t>
            </a:r>
            <a:r>
              <a:rPr lang="en-US" sz="3200" b="1">
                <a:latin typeface="+mn-lt"/>
              </a:rPr>
              <a:t>02</a:t>
            </a:r>
            <a:r>
              <a:rPr lang="en-US" sz="3200">
                <a:latin typeface="+mn-lt"/>
              </a:rPr>
              <a:t> </a:t>
            </a:r>
            <a:r>
              <a:rPr lang="en-US" sz="3200" dirty="0">
                <a:latin typeface="+mn-lt"/>
              </a:rPr>
              <a:t>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Compare and contrast an Analog to Digital Converter (</a:t>
            </a:r>
            <a:r>
              <a:rPr lang="en-US" sz="2400" b="1" dirty="0"/>
              <a:t>ADC</a:t>
            </a:r>
            <a:r>
              <a:rPr lang="en-US" sz="2400" dirty="0"/>
              <a:t>) versus a Digital to Analog Converter (</a:t>
            </a:r>
            <a:r>
              <a:rPr lang="en-US" sz="2400" b="1" dirty="0"/>
              <a:t>DAC</a:t>
            </a:r>
            <a:r>
              <a:rPr lang="en-US" sz="2400" dirty="0"/>
              <a:t>)</a:t>
            </a:r>
          </a:p>
          <a:p>
            <a:r>
              <a:rPr lang="en-US" sz="2400" dirty="0"/>
              <a:t>Measure and plot the </a:t>
            </a:r>
            <a:r>
              <a:rPr lang="en-US" sz="2400" b="1" dirty="0">
                <a:solidFill>
                  <a:srgbClr val="FF0000"/>
                </a:solidFill>
              </a:rPr>
              <a:t>small signal gain </a:t>
            </a:r>
            <a:r>
              <a:rPr lang="en-US" sz="2400" dirty="0"/>
              <a:t>in an </a:t>
            </a:r>
            <a:r>
              <a:rPr lang="en-US" sz="2400" b="1" dirty="0"/>
              <a:t>NPN Bipolar Junction Transistor (BJT) </a:t>
            </a:r>
            <a:r>
              <a:rPr lang="en-US" sz="2400" dirty="0"/>
              <a:t>(PN2222A) configured in a </a:t>
            </a:r>
            <a:r>
              <a:rPr lang="en-US" sz="2400" b="1" dirty="0">
                <a:solidFill>
                  <a:srgbClr val="0070C0"/>
                </a:solidFill>
              </a:rPr>
              <a:t>common emitter </a:t>
            </a:r>
            <a:r>
              <a:rPr lang="en-US" sz="2400" dirty="0"/>
              <a:t>circuit</a:t>
            </a:r>
          </a:p>
          <a:p>
            <a:r>
              <a:rPr lang="en-US" sz="2400" dirty="0"/>
              <a:t>Determine the </a:t>
            </a:r>
            <a:r>
              <a:rPr lang="en-US" sz="2400" b="1" dirty="0">
                <a:solidFill>
                  <a:srgbClr val="00B050"/>
                </a:solidFill>
              </a:rPr>
              <a:t>cutoff, active, and saturation regions </a:t>
            </a:r>
            <a:r>
              <a:rPr lang="en-US" sz="2400" dirty="0"/>
              <a:t>for that transistor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945724" cy="459016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Essentially, once the transistor is in its active region,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small changes in V</a:t>
                </a:r>
                <a:r>
                  <a:rPr lang="en-US" sz="2400" baseline="-25000" dirty="0">
                    <a:solidFill>
                      <a:srgbClr val="00B050"/>
                    </a:solidFill>
                  </a:rPr>
                  <a:t>BE</a:t>
                </a:r>
                <a:r>
                  <a:rPr lang="en-US" sz="2400" dirty="0"/>
                  <a:t> cause </a:t>
                </a:r>
                <a:r>
                  <a:rPr lang="en-US" sz="2400" b="1" dirty="0"/>
                  <a:t>significant changes in V</a:t>
                </a:r>
                <a:r>
                  <a:rPr lang="en-US" sz="2400" b="1" baseline="-25000" dirty="0"/>
                  <a:t>CE</a:t>
                </a:r>
                <a:r>
                  <a:rPr lang="en-US" sz="2400" dirty="0"/>
                  <a:t> – this effect is called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gain</a:t>
                </a:r>
              </a:p>
              <a:p>
                <a:r>
                  <a:rPr lang="en-US" sz="2400" dirty="0"/>
                  <a:t>The active region is also called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linear</a:t>
                </a:r>
                <a:r>
                  <a:rPr lang="en-US" sz="2400" dirty="0"/>
                  <a:t> region because the BJT is "ohmic" (the circuit response is </a:t>
                </a:r>
                <a:r>
                  <a:rPr lang="en-US" sz="2400" i="1" dirty="0"/>
                  <a:t>roughly</a:t>
                </a:r>
                <a:r>
                  <a:rPr lang="en-US" sz="2400" dirty="0"/>
                  <a:t> a </a:t>
                </a:r>
                <a:r>
                  <a:rPr lang="en-US" sz="2400" u="sng" dirty="0"/>
                  <a:t>straight</a:t>
                </a:r>
                <a:r>
                  <a:rPr lang="en-US" sz="2400" dirty="0"/>
                  <a:t> line)</a:t>
                </a:r>
              </a:p>
              <a:p>
                <a:r>
                  <a:rPr lang="en-US" sz="2400" dirty="0"/>
                  <a:t>As V</a:t>
                </a:r>
                <a:r>
                  <a:rPr lang="en-US" sz="2400" baseline="-25000" dirty="0"/>
                  <a:t>BE</a:t>
                </a:r>
                <a:r>
                  <a:rPr lang="en-US" sz="2400" dirty="0"/>
                  <a:t> continues to rise, it will reach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saturation</a:t>
                </a:r>
                <a:r>
                  <a:rPr lang="en-US" sz="2400" dirty="0"/>
                  <a:t> voltage, at which point further increases in V</a:t>
                </a:r>
                <a:r>
                  <a:rPr lang="en-US" sz="2400" baseline="-25000" dirty="0"/>
                  <a:t>BE</a:t>
                </a:r>
                <a:r>
                  <a:rPr lang="en-US" sz="2400" dirty="0"/>
                  <a:t> will result in </a:t>
                </a:r>
                <a:r>
                  <a:rPr lang="en-US" sz="2400" i="1" dirty="0"/>
                  <a:t>smaller</a:t>
                </a:r>
                <a:r>
                  <a:rPr lang="en-US" sz="2400" dirty="0"/>
                  <a:t> increases in V</a:t>
                </a:r>
                <a:r>
                  <a:rPr lang="en-US" sz="2400" baseline="-25000" dirty="0"/>
                  <a:t>CE</a:t>
                </a:r>
              </a:p>
              <a:p>
                <a:r>
                  <a:rPr lang="en-US" sz="2400" dirty="0"/>
                  <a:t>The V</a:t>
                </a:r>
                <a:r>
                  <a:rPr lang="en-US" sz="2400" baseline="-25000" dirty="0"/>
                  <a:t>CE</a:t>
                </a:r>
                <a:r>
                  <a:rPr lang="en-US" sz="2400" dirty="0"/>
                  <a:t> cannot exceed V</a:t>
                </a:r>
                <a:r>
                  <a:rPr lang="en-US" sz="2400" baseline="-25000" dirty="0"/>
                  <a:t>CC</a:t>
                </a:r>
                <a:r>
                  <a:rPr lang="en-US" sz="2400" dirty="0"/>
                  <a:t> which for our circuit is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+3.3V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1K</a:t>
                </a:r>
                <a:r>
                  <a:rPr lang="el-GR" sz="2400" b="1" dirty="0"/>
                  <a:t>Ω</a:t>
                </a:r>
                <a:r>
                  <a:rPr lang="en-US" sz="2400" b="1" dirty="0"/>
                  <a:t> </a:t>
                </a:r>
                <a:r>
                  <a:rPr lang="en-US" sz="2400" dirty="0"/>
                  <a:t>base resistor R</a:t>
                </a:r>
                <a:r>
                  <a:rPr lang="en-US" sz="2400" baseline="-25000" dirty="0"/>
                  <a:t>B</a:t>
                </a:r>
                <a:r>
                  <a:rPr lang="en-US" sz="2400" dirty="0"/>
                  <a:t> is acting as a </a:t>
                </a:r>
                <a:r>
                  <a:rPr lang="en-US" sz="2400" i="1" dirty="0"/>
                  <a:t>current limiting resistor</a:t>
                </a:r>
                <a:r>
                  <a:rPr lang="en-US" sz="2400" dirty="0"/>
                  <a:t> to prevent overheating the transistor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945724" cy="4590166"/>
              </a:xfrm>
              <a:blipFill>
                <a:blip r:embed="rId2"/>
                <a:stretch>
                  <a:fillRect l="-997" t="-1859" r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E6B8D-479E-F74E-1408-20811A7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DBCE-0836-7A1E-0BAE-57F96D5D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741-D85A-2787-72BA-67D0686D3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As we move between each “experiment” on a given breadboard or switch to an entirely new Board #, it is crucial that you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port. (NOTE: We will do this </a:t>
            </a:r>
            <a:r>
              <a:rPr lang="en-US" sz="2400" u="sng" dirty="0"/>
              <a:t>only</a:t>
            </a:r>
            <a:r>
              <a:rPr lang="en-US" sz="2400" dirty="0"/>
              <a:t> during this Ohm’s Law lab on Board #3!)</a:t>
            </a:r>
          </a:p>
          <a:p>
            <a:r>
              <a:rPr lang="en-US" sz="2400" dirty="0"/>
              <a:t>If you incorrectly connect a jumper wire between the Pico and the breadboard </a:t>
            </a:r>
            <a:r>
              <a:rPr lang="en-US" sz="2400" i="1" dirty="0"/>
              <a:t>while</a:t>
            </a:r>
            <a:r>
              <a:rPr lang="en-US" sz="2400" dirty="0"/>
              <a:t> the Pico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00B050"/>
                </a:solidFill>
              </a:rPr>
              <a:t>partner double-check your wiring</a:t>
            </a:r>
            <a:r>
              <a:rPr lang="en-US" sz="2400" dirty="0"/>
              <a:t> 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B51F-A63C-5B91-358A-81CAFF16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27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Review Board 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Board 02 will introduce you to a high-precision </a:t>
            </a:r>
            <a:r>
              <a:rPr lang="en-US" sz="2400" b="1" dirty="0"/>
              <a:t>DAC</a:t>
            </a:r>
            <a:r>
              <a:rPr lang="en-US" sz="2400" dirty="0"/>
              <a:t> and </a:t>
            </a:r>
            <a:r>
              <a:rPr lang="en-US" sz="2400" b="1" dirty="0"/>
              <a:t>ADC</a:t>
            </a:r>
            <a:r>
              <a:rPr lang="en-US" sz="2400" dirty="0"/>
              <a:t> to measure the </a:t>
            </a:r>
            <a:r>
              <a:rPr lang="en-US" sz="2400" i="1" dirty="0"/>
              <a:t>amplification</a:t>
            </a:r>
            <a:r>
              <a:rPr lang="en-US" sz="2400" dirty="0"/>
              <a:t> of an NPN </a:t>
            </a:r>
            <a:r>
              <a:rPr lang="en-US" sz="2400" b="1" dirty="0"/>
              <a:t>BJT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4638274F-C230-B2A6-0011-9D252FDA78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255" y="2832486"/>
            <a:ext cx="2389490" cy="368853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E78A41B-4AC5-11EB-078A-728821C158CC}"/>
              </a:ext>
            </a:extLst>
          </p:cNvPr>
          <p:cNvGrpSpPr/>
          <p:nvPr/>
        </p:nvGrpSpPr>
        <p:grpSpPr>
          <a:xfrm>
            <a:off x="1889257" y="3367136"/>
            <a:ext cx="2251993" cy="369332"/>
            <a:chOff x="1889257" y="3367136"/>
            <a:chExt cx="225199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0D7C5A-977C-CB70-715E-94300A1E4D85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DAC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37B3112-170F-CD9A-D4F8-BFA777C1F866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2501376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75AB3D-1D60-A848-FDA0-B9FAE64051C9}"/>
              </a:ext>
            </a:extLst>
          </p:cNvPr>
          <p:cNvGrpSpPr/>
          <p:nvPr/>
        </p:nvGrpSpPr>
        <p:grpSpPr>
          <a:xfrm>
            <a:off x="1889257" y="5807631"/>
            <a:ext cx="2251993" cy="369332"/>
            <a:chOff x="1889257" y="3367136"/>
            <a:chExt cx="225199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E9CE3E-C6C9-331D-5C71-3535BC5B457C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ADC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F19ABA-9FCD-AD8D-C6D3-41CA2FAD593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2501376" y="3551802"/>
              <a:ext cx="163987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ECC119-3332-77AE-44D3-9F5E95C601A3}"/>
              </a:ext>
            </a:extLst>
          </p:cNvPr>
          <p:cNvGrpSpPr/>
          <p:nvPr/>
        </p:nvGrpSpPr>
        <p:grpSpPr>
          <a:xfrm>
            <a:off x="5691175" y="4410841"/>
            <a:ext cx="1206027" cy="369332"/>
            <a:chOff x="1295349" y="3367136"/>
            <a:chExt cx="1206027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DF4668-8489-583D-F6D8-433C045339AC}"/>
                </a:ext>
              </a:extLst>
            </p:cNvPr>
            <p:cNvSpPr txBox="1"/>
            <p:nvPr/>
          </p:nvSpPr>
          <p:spPr>
            <a:xfrm>
              <a:off x="1889257" y="3367136"/>
              <a:ext cx="612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BJT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88D1D86-C5D3-FB4A-E0BA-41CE5AAE53F6}"/>
                </a:ext>
              </a:extLst>
            </p:cNvPr>
            <p:cNvCxnSpPr>
              <a:cxnSpLocks/>
              <a:stCxn id="34" idx="1"/>
              <a:endCxn id="8" idx="3"/>
            </p:cNvCxnSpPr>
            <p:nvPr/>
          </p:nvCxnSpPr>
          <p:spPr>
            <a:xfrm flipH="1">
              <a:off x="1295349" y="3551802"/>
              <a:ext cx="59390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429D97E-A84E-93B3-D71A-184E5DB8EEDE}"/>
              </a:ext>
            </a:extLst>
          </p:cNvPr>
          <p:cNvGrpSpPr/>
          <p:nvPr/>
        </p:nvGrpSpPr>
        <p:grpSpPr>
          <a:xfrm>
            <a:off x="1012642" y="4342828"/>
            <a:ext cx="3216327" cy="646331"/>
            <a:chOff x="924923" y="3299123"/>
            <a:chExt cx="3216327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F31CBC-F1FD-8DCB-D6C6-A00E755112A3}"/>
                </a:ext>
              </a:extLst>
            </p:cNvPr>
            <p:cNvSpPr txBox="1"/>
            <p:nvPr/>
          </p:nvSpPr>
          <p:spPr>
            <a:xfrm>
              <a:off x="924923" y="3299123"/>
              <a:ext cx="1576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Two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1K</a:t>
              </a:r>
              <a:r>
                <a:rPr lang="el-GR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Ω</a:t>
              </a:r>
              <a:r>
                <a:rPr lang="en-US" b="1" dirty="0">
                  <a:solidFill>
                    <a:srgbClr val="FF0000"/>
                  </a:solidFill>
                  <a:latin typeface="Aptos Narrow" panose="020B0004020202020204" pitchFamily="34" charset="0"/>
                </a:rPr>
                <a:t> Resistors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E08EB1-F6B7-7B13-76E7-69722969CB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377" y="3612258"/>
              <a:ext cx="163987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83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EAA8A-CBE1-3278-D734-5526E95A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F490-CCBB-9CC3-9F46-E3066B70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(Vcc = +3.3V)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33A7-5543-B2A2-A420-355BE6AA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6B135EC4-80A0-9F64-5EC5-E4ED138FCC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4B18CF-DC06-8743-FF50-4BC85337D69F}"/>
              </a:ext>
            </a:extLst>
          </p:cNvPr>
          <p:cNvCxnSpPr>
            <a:cxnSpLocks/>
          </p:cNvCxnSpPr>
          <p:nvPr/>
        </p:nvCxnSpPr>
        <p:spPr>
          <a:xfrm>
            <a:off x="4587114" y="1277137"/>
            <a:ext cx="0" cy="52143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63AD1F-4369-DD9C-DB56-2742C3FC61AB}"/>
              </a:ext>
            </a:extLst>
          </p:cNvPr>
          <p:cNvCxnSpPr>
            <a:cxnSpLocks/>
          </p:cNvCxnSpPr>
          <p:nvPr/>
        </p:nvCxnSpPr>
        <p:spPr>
          <a:xfrm>
            <a:off x="4934737" y="2985025"/>
            <a:ext cx="50632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8696B3-23E6-A865-B044-494B6C66A4F6}"/>
              </a:ext>
            </a:extLst>
          </p:cNvPr>
          <p:cNvCxnSpPr>
            <a:cxnSpLocks/>
          </p:cNvCxnSpPr>
          <p:nvPr/>
        </p:nvCxnSpPr>
        <p:spPr>
          <a:xfrm>
            <a:off x="5873067" y="2907565"/>
            <a:ext cx="0" cy="319851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9E3A10-759C-AF2E-B442-B791324EF0AB}"/>
              </a:ext>
            </a:extLst>
          </p:cNvPr>
          <p:cNvCxnSpPr>
            <a:cxnSpLocks/>
          </p:cNvCxnSpPr>
          <p:nvPr/>
        </p:nvCxnSpPr>
        <p:spPr>
          <a:xfrm flipH="1">
            <a:off x="4934737" y="6038063"/>
            <a:ext cx="50632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8B148E-FF0D-CCFB-EE79-0A7E8F7D29B9}"/>
              </a:ext>
            </a:extLst>
          </p:cNvPr>
          <p:cNvCxnSpPr>
            <a:cxnSpLocks/>
          </p:cNvCxnSpPr>
          <p:nvPr/>
        </p:nvCxnSpPr>
        <p:spPr>
          <a:xfrm flipH="1">
            <a:off x="3702942" y="2985025"/>
            <a:ext cx="1231795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2F19D6-ED51-8982-73B0-56E1B04976DB}"/>
              </a:ext>
            </a:extLst>
          </p:cNvPr>
          <p:cNvCxnSpPr>
            <a:cxnSpLocks/>
          </p:cNvCxnSpPr>
          <p:nvPr/>
        </p:nvCxnSpPr>
        <p:spPr>
          <a:xfrm>
            <a:off x="3138683" y="2814992"/>
            <a:ext cx="0" cy="112788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076F50-8799-7893-49D0-910A84217071}"/>
              </a:ext>
            </a:extLst>
          </p:cNvPr>
          <p:cNvCxnSpPr>
            <a:cxnSpLocks/>
          </p:cNvCxnSpPr>
          <p:nvPr/>
        </p:nvCxnSpPr>
        <p:spPr>
          <a:xfrm>
            <a:off x="3702942" y="4044268"/>
            <a:ext cx="50632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D69CDB-2AB9-C266-BDF0-0B74820D2C64}"/>
              </a:ext>
            </a:extLst>
          </p:cNvPr>
          <p:cNvCxnSpPr>
            <a:cxnSpLocks/>
          </p:cNvCxnSpPr>
          <p:nvPr/>
        </p:nvCxnSpPr>
        <p:spPr>
          <a:xfrm>
            <a:off x="4791153" y="4044268"/>
            <a:ext cx="649905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8DE3A58-349B-395C-5F42-F5A4B7B365F9}"/>
              </a:ext>
            </a:extLst>
          </p:cNvPr>
          <p:cNvSpPr txBox="1"/>
          <p:nvPr/>
        </p:nvSpPr>
        <p:spPr>
          <a:xfrm>
            <a:off x="6446745" y="3353117"/>
            <a:ext cx="2217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BJT </a:t>
            </a:r>
            <a:r>
              <a:rPr lang="en-US" b="1" dirty="0"/>
              <a:t>Collector</a:t>
            </a:r>
            <a:r>
              <a:rPr lang="en-US" dirty="0"/>
              <a:t> is tied to +3.3V (Vcc), and the 1K</a:t>
            </a:r>
            <a:r>
              <a:rPr lang="el-GR" dirty="0">
                <a:latin typeface="Aptos Narrow" panose="020B0004020202020204" pitchFamily="34" charset="0"/>
              </a:rPr>
              <a:t>Ω</a:t>
            </a:r>
            <a:r>
              <a:rPr lang="en-US" dirty="0">
                <a:latin typeface="Aptos Narrow" panose="020B0004020202020204" pitchFamily="34" charset="0"/>
              </a:rPr>
              <a:t> </a:t>
            </a:r>
            <a:r>
              <a:rPr lang="en-US" dirty="0"/>
              <a:t>resistor limits the current to protect the transistor when it is fully saturated</a:t>
            </a:r>
          </a:p>
        </p:txBody>
      </p:sp>
    </p:spTree>
    <p:extLst>
      <p:ext uri="{BB962C8B-B14F-4D97-AF65-F5344CB8AC3E}">
        <p14:creationId xmlns:p14="http://schemas.microsoft.com/office/powerpoint/2010/main" val="419408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20005-B258-30C3-987C-CD3178F0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2A86-1A45-ACCF-6734-2BD74A3D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Power Flow (GND)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33703-63C5-F358-075C-8D4E8A63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5265834B-04BB-9937-9DCC-F3E2425EDB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88AEEF-40A5-3093-44F0-6039A84AF481}"/>
              </a:ext>
            </a:extLst>
          </p:cNvPr>
          <p:cNvCxnSpPr>
            <a:cxnSpLocks/>
          </p:cNvCxnSpPr>
          <p:nvPr/>
        </p:nvCxnSpPr>
        <p:spPr>
          <a:xfrm>
            <a:off x="4685355" y="1277137"/>
            <a:ext cx="0" cy="52143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8B4BDF-20E1-59AA-EBBE-3E6854531714}"/>
              </a:ext>
            </a:extLst>
          </p:cNvPr>
          <p:cNvCxnSpPr>
            <a:cxnSpLocks/>
          </p:cNvCxnSpPr>
          <p:nvPr/>
        </p:nvCxnSpPr>
        <p:spPr>
          <a:xfrm>
            <a:off x="4934737" y="2818771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AD99C5-2B4C-6B96-A1C9-6FF97652A45B}"/>
              </a:ext>
            </a:extLst>
          </p:cNvPr>
          <p:cNvCxnSpPr>
            <a:cxnSpLocks/>
          </p:cNvCxnSpPr>
          <p:nvPr/>
        </p:nvCxnSpPr>
        <p:spPr>
          <a:xfrm>
            <a:off x="6031764" y="2711083"/>
            <a:ext cx="0" cy="31985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94B752-CD5F-8E36-DC83-589D74E4961B}"/>
              </a:ext>
            </a:extLst>
          </p:cNvPr>
          <p:cNvCxnSpPr>
            <a:cxnSpLocks/>
          </p:cNvCxnSpPr>
          <p:nvPr/>
        </p:nvCxnSpPr>
        <p:spPr>
          <a:xfrm flipH="1">
            <a:off x="4934737" y="5886923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B4F266-FECD-4211-A7BB-0437289F14D3}"/>
              </a:ext>
            </a:extLst>
          </p:cNvPr>
          <p:cNvCxnSpPr>
            <a:cxnSpLocks/>
          </p:cNvCxnSpPr>
          <p:nvPr/>
        </p:nvCxnSpPr>
        <p:spPr>
          <a:xfrm flipH="1">
            <a:off x="5395913" y="3332648"/>
            <a:ext cx="661042" cy="11540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CBADE6-31BA-3428-07B1-48E7B292A4AB}"/>
              </a:ext>
            </a:extLst>
          </p:cNvPr>
          <p:cNvCxnSpPr>
            <a:cxnSpLocks/>
          </p:cNvCxnSpPr>
          <p:nvPr/>
        </p:nvCxnSpPr>
        <p:spPr>
          <a:xfrm>
            <a:off x="4942293" y="3741987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73B0CC-47E4-2697-5805-BBF51EF98AC3}"/>
              </a:ext>
            </a:extLst>
          </p:cNvPr>
          <p:cNvCxnSpPr>
            <a:cxnSpLocks/>
          </p:cNvCxnSpPr>
          <p:nvPr/>
        </p:nvCxnSpPr>
        <p:spPr>
          <a:xfrm flipH="1">
            <a:off x="4934737" y="3429000"/>
            <a:ext cx="50632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509D8E-C82C-900D-3014-347D003CFE13}"/>
              </a:ext>
            </a:extLst>
          </p:cNvPr>
          <p:cNvSpPr txBox="1"/>
          <p:nvPr/>
        </p:nvSpPr>
        <p:spPr>
          <a:xfrm>
            <a:off x="6622181" y="3280322"/>
            <a:ext cx="1896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this circuit, the BJT </a:t>
            </a:r>
            <a:r>
              <a:rPr lang="en-US" b="1" dirty="0"/>
              <a:t>Emitter</a:t>
            </a:r>
            <a:r>
              <a:rPr lang="en-US" dirty="0"/>
              <a:t> pin is tied to GND</a:t>
            </a:r>
          </a:p>
        </p:txBody>
      </p:sp>
    </p:spTree>
    <p:extLst>
      <p:ext uri="{BB962C8B-B14F-4D97-AF65-F5344CB8AC3E}">
        <p14:creationId xmlns:p14="http://schemas.microsoft.com/office/powerpoint/2010/main" val="215114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6B34F-CF05-EB14-9D40-084B1918B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19D1-DD4F-A128-24F1-8A4B3C4F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DAC Current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7A308-E375-4F8C-4DC2-8BD685D0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929DC5AD-DEDE-2BD4-B878-D0D42A40ED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4A0A9C-0182-0AC1-53F7-7AC493F304F3}"/>
              </a:ext>
            </a:extLst>
          </p:cNvPr>
          <p:cNvCxnSpPr>
            <a:cxnSpLocks/>
          </p:cNvCxnSpPr>
          <p:nvPr/>
        </p:nvCxnSpPr>
        <p:spPr>
          <a:xfrm>
            <a:off x="4041041" y="2215206"/>
            <a:ext cx="0" cy="934394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4A7C53-C7DE-F28B-DDB3-2219619D2094}"/>
              </a:ext>
            </a:extLst>
          </p:cNvPr>
          <p:cNvCxnSpPr>
            <a:cxnSpLocks/>
          </p:cNvCxnSpPr>
          <p:nvPr/>
        </p:nvCxnSpPr>
        <p:spPr>
          <a:xfrm>
            <a:off x="3876046" y="3128976"/>
            <a:ext cx="0" cy="790562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18D5B0-B405-6434-3FF0-AB64A2A9F3E3}"/>
              </a:ext>
            </a:extLst>
          </p:cNvPr>
          <p:cNvCxnSpPr>
            <a:cxnSpLocks/>
          </p:cNvCxnSpPr>
          <p:nvPr/>
        </p:nvCxnSpPr>
        <p:spPr>
          <a:xfrm>
            <a:off x="3871283" y="3900488"/>
            <a:ext cx="333217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391D83-26AB-6791-3B64-236F411F375C}"/>
              </a:ext>
            </a:extLst>
          </p:cNvPr>
          <p:cNvCxnSpPr>
            <a:cxnSpLocks/>
          </p:cNvCxnSpPr>
          <p:nvPr/>
        </p:nvCxnSpPr>
        <p:spPr>
          <a:xfrm>
            <a:off x="4807114" y="3900488"/>
            <a:ext cx="5959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087F8D5-0FB5-638A-33FB-F57F7FB47236}"/>
              </a:ext>
            </a:extLst>
          </p:cNvPr>
          <p:cNvSpPr txBox="1"/>
          <p:nvPr/>
        </p:nvSpPr>
        <p:spPr>
          <a:xfrm>
            <a:off x="6347008" y="3042375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DAC output feeds the </a:t>
            </a:r>
            <a:r>
              <a:rPr lang="en-US" b="1" dirty="0"/>
              <a:t>Base</a:t>
            </a:r>
            <a:r>
              <a:rPr lang="en-US" dirty="0"/>
              <a:t> of the NPN BJT so that it can control the </a:t>
            </a:r>
            <a:r>
              <a:rPr lang="en-US" b="1" dirty="0"/>
              <a:t>Collector</a:t>
            </a:r>
            <a:r>
              <a:rPr lang="en-US" dirty="0"/>
              <a:t> (output) current of the BJT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C40A80-5B3E-EAE5-1591-DD8BC0496C44}"/>
              </a:ext>
            </a:extLst>
          </p:cNvPr>
          <p:cNvCxnSpPr>
            <a:cxnSpLocks/>
          </p:cNvCxnSpPr>
          <p:nvPr/>
        </p:nvCxnSpPr>
        <p:spPr>
          <a:xfrm flipH="1">
            <a:off x="4037891" y="2215206"/>
            <a:ext cx="88173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9EEB606-8B12-07CA-B091-D2BDAB80B1C7}"/>
              </a:ext>
            </a:extLst>
          </p:cNvPr>
          <p:cNvSpPr txBox="1"/>
          <p:nvPr/>
        </p:nvSpPr>
        <p:spPr>
          <a:xfrm>
            <a:off x="542631" y="3429000"/>
            <a:ext cx="2217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1K</a:t>
            </a:r>
            <a:r>
              <a:rPr lang="el-GR" dirty="0">
                <a:latin typeface="Aptos Narrow" panose="020B0004020202020204" pitchFamily="34" charset="0"/>
              </a:rPr>
              <a:t>Ω</a:t>
            </a:r>
            <a:r>
              <a:rPr lang="en-US" dirty="0">
                <a:latin typeface="Aptos Narrow" panose="020B0004020202020204" pitchFamily="34" charset="0"/>
              </a:rPr>
              <a:t> </a:t>
            </a:r>
            <a:r>
              <a:rPr lang="en-US" dirty="0"/>
              <a:t>resistor limits the </a:t>
            </a:r>
            <a:r>
              <a:rPr lang="en-US" b="1" dirty="0">
                <a:latin typeface="Aptos Narrow" panose="020B0004020202020204" pitchFamily="34" charset="0"/>
              </a:rPr>
              <a:t>Base </a:t>
            </a:r>
            <a:r>
              <a:rPr lang="en-US" b="1" dirty="0"/>
              <a:t>current</a:t>
            </a:r>
            <a:r>
              <a:rPr lang="en-US" dirty="0"/>
              <a:t> to protect the transistor</a:t>
            </a:r>
          </a:p>
        </p:txBody>
      </p:sp>
    </p:spTree>
    <p:extLst>
      <p:ext uri="{BB962C8B-B14F-4D97-AF65-F5344CB8AC3E}">
        <p14:creationId xmlns:p14="http://schemas.microsoft.com/office/powerpoint/2010/main" val="5747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9819A-9A78-8917-DEED-583F08D6E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5EAF-57E9-508D-2C3B-C350B2A5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 Bus Communication (Clock - </a:t>
            </a:r>
            <a:r>
              <a:rPr lang="en-US" sz="3200" b="1" dirty="0">
                <a:latin typeface="+mn-lt"/>
              </a:rPr>
              <a:t>SCL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BBB82-F68A-9264-4161-EDB0269F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E7676942-B264-1E0D-830D-8FA16B9E7C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7C8305-0B71-6AFF-CE07-50FBD277B8AD}"/>
              </a:ext>
            </a:extLst>
          </p:cNvPr>
          <p:cNvCxnSpPr>
            <a:cxnSpLocks/>
          </p:cNvCxnSpPr>
          <p:nvPr/>
        </p:nvCxnSpPr>
        <p:spPr>
          <a:xfrm>
            <a:off x="4496430" y="1277137"/>
            <a:ext cx="0" cy="52143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7F8D4F-08CC-1020-1C5D-717F7C619D8F}"/>
              </a:ext>
            </a:extLst>
          </p:cNvPr>
          <p:cNvCxnSpPr>
            <a:cxnSpLocks/>
          </p:cNvCxnSpPr>
          <p:nvPr/>
        </p:nvCxnSpPr>
        <p:spPr>
          <a:xfrm>
            <a:off x="4934737" y="2660074"/>
            <a:ext cx="356401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BC4536-5CBF-E0F2-1170-E28ADA8603D3}"/>
              </a:ext>
            </a:extLst>
          </p:cNvPr>
          <p:cNvCxnSpPr>
            <a:cxnSpLocks/>
          </p:cNvCxnSpPr>
          <p:nvPr/>
        </p:nvCxnSpPr>
        <p:spPr>
          <a:xfrm>
            <a:off x="5265790" y="2655312"/>
            <a:ext cx="0" cy="3126363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40AB2-B68F-6B99-E96B-6E3FC8942709}"/>
              </a:ext>
            </a:extLst>
          </p:cNvPr>
          <p:cNvCxnSpPr>
            <a:cxnSpLocks/>
          </p:cNvCxnSpPr>
          <p:nvPr/>
        </p:nvCxnSpPr>
        <p:spPr>
          <a:xfrm>
            <a:off x="4925264" y="5742999"/>
            <a:ext cx="356401" cy="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A00AD-0C45-96E0-69B9-BD5054DD9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EBC5C-F32E-4D82-A67B-72520EE8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 Bus Communication (Data - </a:t>
            </a:r>
            <a:r>
              <a:rPr lang="en-US" sz="3200" b="1" dirty="0">
                <a:latin typeface="+mn-lt"/>
              </a:rPr>
              <a:t>SDA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6F63D-089C-AA0C-0C55-1EAF1404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274273A0-BB7F-5893-EC22-9E4DA0E575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D619A8-1BEE-C209-F5CF-F46147D2B6FB}"/>
              </a:ext>
            </a:extLst>
          </p:cNvPr>
          <p:cNvCxnSpPr>
            <a:cxnSpLocks/>
          </p:cNvCxnSpPr>
          <p:nvPr/>
        </p:nvCxnSpPr>
        <p:spPr>
          <a:xfrm>
            <a:off x="4390632" y="1277137"/>
            <a:ext cx="0" cy="521435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22E40-578E-8BC7-CD38-AB9E05498FA9}"/>
              </a:ext>
            </a:extLst>
          </p:cNvPr>
          <p:cNvCxnSpPr>
            <a:cxnSpLocks/>
          </p:cNvCxnSpPr>
          <p:nvPr/>
        </p:nvCxnSpPr>
        <p:spPr>
          <a:xfrm>
            <a:off x="4909389" y="2507674"/>
            <a:ext cx="240461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E2912C-0B26-AFBD-D772-8BD78181B228}"/>
              </a:ext>
            </a:extLst>
          </p:cNvPr>
          <p:cNvCxnSpPr>
            <a:cxnSpLocks/>
          </p:cNvCxnSpPr>
          <p:nvPr/>
        </p:nvCxnSpPr>
        <p:spPr>
          <a:xfrm>
            <a:off x="5112065" y="2507674"/>
            <a:ext cx="0" cy="3126363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triangle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897070-538D-481F-D649-6B50CE87224D}"/>
              </a:ext>
            </a:extLst>
          </p:cNvPr>
          <p:cNvCxnSpPr>
            <a:cxnSpLocks/>
          </p:cNvCxnSpPr>
          <p:nvPr/>
        </p:nvCxnSpPr>
        <p:spPr>
          <a:xfrm>
            <a:off x="4909389" y="5576312"/>
            <a:ext cx="240461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headEnd type="triangle" w="med" len="med"/>
            <a:tailEnd type="none" w="med" len="med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0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34BD-70FC-332C-E912-1CAB18CFC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C243-4FAB-1ADB-B144-3E2454E0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BJT Collector Current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F7566-7215-739A-E9F0-49033547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908D5023-C09A-5B0C-F2F7-3D55AEED31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C397B3-0030-6D09-A193-9A9F2A84F440}"/>
              </a:ext>
            </a:extLst>
          </p:cNvPr>
          <p:cNvCxnSpPr>
            <a:cxnSpLocks/>
          </p:cNvCxnSpPr>
          <p:nvPr/>
        </p:nvCxnSpPr>
        <p:spPr>
          <a:xfrm>
            <a:off x="4807114" y="4044071"/>
            <a:ext cx="595942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67826C-4AB7-7851-06D3-71B6BF1B0B4E}"/>
              </a:ext>
            </a:extLst>
          </p:cNvPr>
          <p:cNvSpPr txBox="1"/>
          <p:nvPr/>
        </p:nvSpPr>
        <p:spPr>
          <a:xfrm>
            <a:off x="483216" y="3214618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measure the </a:t>
            </a:r>
            <a:r>
              <a:rPr lang="en-US" b="1" dirty="0"/>
              <a:t>voltage drop </a:t>
            </a:r>
            <a:r>
              <a:rPr lang="en-US" dirty="0"/>
              <a:t>in the current flowing out of the BJT </a:t>
            </a:r>
            <a:r>
              <a:rPr lang="en-US" b="1" dirty="0"/>
              <a:t>Collector</a:t>
            </a:r>
            <a:r>
              <a:rPr lang="en-US" dirty="0"/>
              <a:t> as it passes </a:t>
            </a:r>
            <a:r>
              <a:rPr lang="en-US" u="sng" dirty="0"/>
              <a:t>through</a:t>
            </a:r>
            <a:r>
              <a:rPr lang="en-US" dirty="0"/>
              <a:t> the </a:t>
            </a:r>
            <a:r>
              <a:rPr lang="en-US" b="1" dirty="0"/>
              <a:t>resistor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C76240-2041-B7DD-E055-E06888FE1329}"/>
              </a:ext>
            </a:extLst>
          </p:cNvPr>
          <p:cNvCxnSpPr>
            <a:cxnSpLocks/>
          </p:cNvCxnSpPr>
          <p:nvPr/>
        </p:nvCxnSpPr>
        <p:spPr>
          <a:xfrm>
            <a:off x="3857625" y="4050421"/>
            <a:ext cx="330009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106CE4-13E0-6B80-D704-7C720910D668}"/>
              </a:ext>
            </a:extLst>
          </p:cNvPr>
          <p:cNvCxnSpPr>
            <a:cxnSpLocks/>
          </p:cNvCxnSpPr>
          <p:nvPr/>
        </p:nvCxnSpPr>
        <p:spPr>
          <a:xfrm flipV="1">
            <a:off x="3879056" y="4022639"/>
            <a:ext cx="0" cy="1442329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CB0DA5-B910-A4AD-51E1-59544A198E9A}"/>
              </a:ext>
            </a:extLst>
          </p:cNvPr>
          <p:cNvCxnSpPr>
            <a:cxnSpLocks/>
          </p:cNvCxnSpPr>
          <p:nvPr/>
        </p:nvCxnSpPr>
        <p:spPr>
          <a:xfrm>
            <a:off x="3857627" y="5438689"/>
            <a:ext cx="330009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none" w="med" len="med"/>
            <a:tailEnd type="triangl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97CCB7-C1A4-0187-5565-AD8B38D2E62B}"/>
              </a:ext>
            </a:extLst>
          </p:cNvPr>
          <p:cNvSpPr txBox="1"/>
          <p:nvPr/>
        </p:nvSpPr>
        <p:spPr>
          <a:xfrm>
            <a:off x="6331113" y="3214618"/>
            <a:ext cx="2370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the </a:t>
            </a:r>
            <a:r>
              <a:rPr lang="en-US" i="1" dirty="0"/>
              <a:t>Common Emitter</a:t>
            </a:r>
            <a:r>
              <a:rPr lang="en-US" dirty="0"/>
              <a:t> configuration, we take the BJT </a:t>
            </a:r>
            <a:r>
              <a:rPr lang="en-US" u="sng" dirty="0"/>
              <a:t>output</a:t>
            </a:r>
            <a:r>
              <a:rPr lang="en-US" dirty="0"/>
              <a:t> from the </a:t>
            </a:r>
            <a:r>
              <a:rPr lang="en-US" b="1" dirty="0"/>
              <a:t>Collector</a:t>
            </a:r>
            <a:r>
              <a:rPr lang="en-US" dirty="0"/>
              <a:t> pin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755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9C50-C44D-8322-62F2-A498A4743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48A4-2E6E-ADB1-F4CA-55D5342F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BJT Collector Current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594BF-F880-9418-0721-C6BB02F8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 descr="A computer screen shot of a circuit board">
            <a:extLst>
              <a:ext uri="{FF2B5EF4-FFF2-40B4-BE49-F238E27FC236}">
                <a16:creationId xmlns:a16="http://schemas.microsoft.com/office/drawing/2014/main" id="{38022B95-FD9C-3FDD-A3C3-0A9EA62633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86" y="1522277"/>
            <a:ext cx="3220028" cy="497059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837919-8EBC-8D79-FD37-948D7EFE4C88}"/>
              </a:ext>
            </a:extLst>
          </p:cNvPr>
          <p:cNvCxnSpPr>
            <a:cxnSpLocks/>
          </p:cNvCxnSpPr>
          <p:nvPr/>
        </p:nvCxnSpPr>
        <p:spPr>
          <a:xfrm>
            <a:off x="4927180" y="4045310"/>
            <a:ext cx="47587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933D873-9E19-60F2-3B66-A5CAFBA540A4}"/>
              </a:ext>
            </a:extLst>
          </p:cNvPr>
          <p:cNvCxnSpPr>
            <a:cxnSpLocks/>
          </p:cNvCxnSpPr>
          <p:nvPr/>
        </p:nvCxnSpPr>
        <p:spPr>
          <a:xfrm>
            <a:off x="3727915" y="4352702"/>
            <a:ext cx="123053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D787F3-DC64-7EE2-ADD4-53482DB7D398}"/>
              </a:ext>
            </a:extLst>
          </p:cNvPr>
          <p:cNvCxnSpPr>
            <a:cxnSpLocks/>
          </p:cNvCxnSpPr>
          <p:nvPr/>
        </p:nvCxnSpPr>
        <p:spPr>
          <a:xfrm flipV="1">
            <a:off x="3727915" y="4324920"/>
            <a:ext cx="0" cy="1282924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444793-B4C2-D06B-6742-31E7FCC55F05}"/>
              </a:ext>
            </a:extLst>
          </p:cNvPr>
          <p:cNvCxnSpPr>
            <a:cxnSpLocks/>
          </p:cNvCxnSpPr>
          <p:nvPr/>
        </p:nvCxnSpPr>
        <p:spPr>
          <a:xfrm>
            <a:off x="3727915" y="5586326"/>
            <a:ext cx="444035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none" w="med" len="med"/>
            <a:tailEnd type="triangl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EF881F-0C25-A2A2-AEFA-42205875FFFE}"/>
              </a:ext>
            </a:extLst>
          </p:cNvPr>
          <p:cNvCxnSpPr>
            <a:cxnSpLocks/>
          </p:cNvCxnSpPr>
          <p:nvPr/>
        </p:nvCxnSpPr>
        <p:spPr>
          <a:xfrm flipV="1">
            <a:off x="4950894" y="4056428"/>
            <a:ext cx="0" cy="296274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headEnd type="triangle" w="med" len="med"/>
            <a:tailEnd type="none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FA0A98-DA8D-5F4C-2982-173B1F44BE54}"/>
              </a:ext>
            </a:extLst>
          </p:cNvPr>
          <p:cNvSpPr txBox="1"/>
          <p:nvPr/>
        </p:nvSpPr>
        <p:spPr>
          <a:xfrm>
            <a:off x="689151" y="4495800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ADC</a:t>
            </a:r>
            <a:r>
              <a:rPr lang="en-US" dirty="0"/>
              <a:t> input will measure the voltage </a:t>
            </a:r>
            <a:r>
              <a:rPr lang="en-US" i="1" dirty="0"/>
              <a:t>differential</a:t>
            </a:r>
            <a:r>
              <a:rPr lang="en-US" dirty="0"/>
              <a:t> before and after the resistor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A05AA-5274-C3B6-268D-C1157BA551CD}"/>
              </a:ext>
            </a:extLst>
          </p:cNvPr>
          <p:cNvSpPr txBox="1"/>
          <p:nvPr/>
        </p:nvSpPr>
        <p:spPr>
          <a:xfrm>
            <a:off x="6331113" y="3214618"/>
            <a:ext cx="2370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the </a:t>
            </a:r>
            <a:r>
              <a:rPr lang="en-US" i="1" dirty="0"/>
              <a:t>Common Emitter</a:t>
            </a:r>
            <a:r>
              <a:rPr lang="en-US" dirty="0"/>
              <a:t> configuration, we take the BJT </a:t>
            </a:r>
            <a:r>
              <a:rPr lang="en-US" u="sng" dirty="0"/>
              <a:t>output</a:t>
            </a:r>
            <a:r>
              <a:rPr lang="en-US" dirty="0"/>
              <a:t> from the </a:t>
            </a:r>
            <a:r>
              <a:rPr lang="en-US" b="1" dirty="0"/>
              <a:t>Collector</a:t>
            </a:r>
            <a:r>
              <a:rPr lang="en-US" dirty="0"/>
              <a:t> pin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2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Transistors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transistor is an electronic component used in circuits to </a:t>
            </a:r>
            <a:r>
              <a:rPr lang="en-US" sz="2000" b="1" dirty="0">
                <a:solidFill>
                  <a:srgbClr val="00B050"/>
                </a:solidFill>
              </a:rPr>
              <a:t>amplify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switch</a:t>
            </a:r>
            <a:r>
              <a:rPr lang="en-US" sz="2000" dirty="0"/>
              <a:t> electrical signals or power. As a simplified model, consider a transistor as consisting of </a:t>
            </a:r>
            <a:r>
              <a:rPr lang="en-US" sz="2000" u="sng" dirty="0"/>
              <a:t>two</a:t>
            </a:r>
            <a:r>
              <a:rPr lang="en-US" sz="2000" dirty="0"/>
              <a:t> diodes connected back-to-back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transistor (BJT) has three terminals: </a:t>
            </a:r>
            <a:r>
              <a:rPr lang="en-US" sz="2000" b="1" dirty="0"/>
              <a:t>emitter</a:t>
            </a:r>
            <a:r>
              <a:rPr lang="en-US" sz="2000" dirty="0"/>
              <a:t>, </a:t>
            </a:r>
            <a:r>
              <a:rPr lang="en-US" sz="2000" b="1" dirty="0"/>
              <a:t>base,</a:t>
            </a:r>
            <a:r>
              <a:rPr lang="en-US" sz="2000" dirty="0"/>
              <a:t> and </a:t>
            </a:r>
            <a:r>
              <a:rPr lang="en-US" sz="2000" b="1" dirty="0"/>
              <a:t>collector</a:t>
            </a:r>
            <a:r>
              <a:rPr lang="en-US" sz="2000" dirty="0"/>
              <a:t>. The basic idea behind a transistor is that it lets you control the flow of </a:t>
            </a:r>
            <a:r>
              <a:rPr lang="en-US" sz="2000" dirty="0">
                <a:solidFill>
                  <a:srgbClr val="FF0000"/>
                </a:solidFill>
              </a:rPr>
              <a:t>current</a:t>
            </a:r>
            <a:r>
              <a:rPr lang="en-US" sz="2000" dirty="0"/>
              <a:t> through an </a:t>
            </a:r>
            <a:r>
              <a:rPr lang="en-US" sz="2000" b="1" dirty="0"/>
              <a:t>output</a:t>
            </a:r>
            <a:r>
              <a:rPr lang="en-US" sz="2000" dirty="0"/>
              <a:t> channel (C→E) by varying the intensity of a much </a:t>
            </a:r>
            <a:r>
              <a:rPr lang="en-US" sz="2000" i="1" dirty="0"/>
              <a:t>smaller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current</a:t>
            </a:r>
            <a:r>
              <a:rPr lang="en-US" sz="2000" dirty="0"/>
              <a:t> that’s flowing through an </a:t>
            </a:r>
            <a:r>
              <a:rPr lang="en-US" sz="2000" b="1" dirty="0"/>
              <a:t>input</a:t>
            </a:r>
            <a:r>
              <a:rPr lang="en-US" sz="2000" dirty="0"/>
              <a:t> channel (B→E)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51417-8EA0-A263-0132-74E6F974D5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4849" y="4169546"/>
            <a:ext cx="2226882" cy="23191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4CE7716-E3CE-CCFA-A660-04A4CC996C83}"/>
              </a:ext>
            </a:extLst>
          </p:cNvPr>
          <p:cNvGrpSpPr/>
          <p:nvPr/>
        </p:nvGrpSpPr>
        <p:grpSpPr>
          <a:xfrm>
            <a:off x="400745" y="5336628"/>
            <a:ext cx="584775" cy="1019723"/>
            <a:chOff x="400745" y="5336628"/>
            <a:chExt cx="584775" cy="101972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91A84F0-8AD9-EAC9-C96A-F78B763BCDA2}"/>
                </a:ext>
              </a:extLst>
            </p:cNvPr>
            <p:cNvCxnSpPr>
              <a:cxnSpLocks/>
            </p:cNvCxnSpPr>
            <p:nvPr/>
          </p:nvCxnSpPr>
          <p:spPr>
            <a:xfrm>
              <a:off x="969579" y="5336628"/>
              <a:ext cx="0" cy="10197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CBDACC-DB28-788A-3EB0-E963506A1CDF}"/>
                </a:ext>
              </a:extLst>
            </p:cNvPr>
            <p:cNvSpPr txBox="1"/>
            <p:nvPr/>
          </p:nvSpPr>
          <p:spPr>
            <a:xfrm rot="16200000">
              <a:off x="183271" y="5554102"/>
              <a:ext cx="10197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Small Current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550653-1B70-5CB0-9D3B-6CCC25A8E0F9}"/>
              </a:ext>
            </a:extLst>
          </p:cNvPr>
          <p:cNvGrpSpPr/>
          <p:nvPr/>
        </p:nvGrpSpPr>
        <p:grpSpPr>
          <a:xfrm>
            <a:off x="3649744" y="4510313"/>
            <a:ext cx="584775" cy="1732832"/>
            <a:chOff x="3647908" y="4518196"/>
            <a:chExt cx="584775" cy="17328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266793-E9C6-4D17-A27E-D06175ACEFAA}"/>
                </a:ext>
              </a:extLst>
            </p:cNvPr>
            <p:cNvCxnSpPr>
              <a:cxnSpLocks/>
            </p:cNvCxnSpPr>
            <p:nvPr/>
          </p:nvCxnSpPr>
          <p:spPr>
            <a:xfrm>
              <a:off x="3691710" y="4518196"/>
              <a:ext cx="0" cy="17328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D545E1-6B09-9646-390A-0632162CBA3A}"/>
                </a:ext>
              </a:extLst>
            </p:cNvPr>
            <p:cNvSpPr txBox="1"/>
            <p:nvPr/>
          </p:nvSpPr>
          <p:spPr>
            <a:xfrm rot="5400000">
              <a:off x="3286779" y="5092153"/>
              <a:ext cx="1307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LARGE Current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5709B0-5F35-1CF5-5E69-80356DC7B826}"/>
              </a:ext>
            </a:extLst>
          </p:cNvPr>
          <p:cNvSpPr txBox="1"/>
          <p:nvPr/>
        </p:nvSpPr>
        <p:spPr>
          <a:xfrm>
            <a:off x="1657351" y="6371967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Emitter </a:t>
            </a:r>
            <a:r>
              <a:rPr lang="en-US" sz="1400" b="1" i="1" dirty="0">
                <a:solidFill>
                  <a:srgbClr val="7030A0"/>
                </a:solidFill>
              </a:rPr>
              <a:t>emits</a:t>
            </a:r>
            <a:r>
              <a:rPr lang="en-US" sz="1400" b="1" dirty="0">
                <a:solidFill>
                  <a:srgbClr val="7030A0"/>
                </a:solidFill>
              </a:rPr>
              <a:t> electrons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7EA460-E4A1-F34F-3E08-7E2903F19BC8}"/>
              </a:ext>
            </a:extLst>
          </p:cNvPr>
          <p:cNvSpPr txBox="1"/>
          <p:nvPr/>
        </p:nvSpPr>
        <p:spPr>
          <a:xfrm>
            <a:off x="859219" y="4111538"/>
            <a:ext cx="231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Collector </a:t>
            </a:r>
            <a:r>
              <a:rPr lang="en-US" sz="1400" b="1" i="1" dirty="0">
                <a:solidFill>
                  <a:srgbClr val="7030A0"/>
                </a:solidFill>
              </a:rPr>
              <a:t>collects</a:t>
            </a:r>
            <a:r>
              <a:rPr lang="en-US" sz="1400" b="1" dirty="0">
                <a:solidFill>
                  <a:srgbClr val="7030A0"/>
                </a:solidFill>
              </a:rPr>
              <a:t> electrons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A73BBC-EA56-8BFA-E24A-C3FDBAF710D2}"/>
              </a:ext>
            </a:extLst>
          </p:cNvPr>
          <p:cNvGrpSpPr/>
          <p:nvPr/>
        </p:nvGrpSpPr>
        <p:grpSpPr>
          <a:xfrm>
            <a:off x="4668409" y="4419315"/>
            <a:ext cx="3816663" cy="1720729"/>
            <a:chOff x="4668409" y="4419315"/>
            <a:chExt cx="3816663" cy="17207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4668409" y="5770712"/>
              <a:ext cx="2482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PN2222 Transistor (BJT)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B410D20-CBEA-7DD9-CA84-0516BCBFC016}"/>
                </a:ext>
              </a:extLst>
            </p:cNvPr>
            <p:cNvGrpSpPr/>
            <p:nvPr/>
          </p:nvGrpSpPr>
          <p:grpSpPr>
            <a:xfrm>
              <a:off x="4724707" y="4419315"/>
              <a:ext cx="3760365" cy="1133333"/>
              <a:chOff x="4724707" y="4419315"/>
              <a:chExt cx="3760365" cy="113333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4D96763-58AD-41B6-BDBA-BBF1D5BDE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4707" y="4419315"/>
                <a:ext cx="2400000" cy="113333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E4BE32-231B-1BDD-4D7E-9DA9CF7A0F30}"/>
                  </a:ext>
                </a:extLst>
              </p:cNvPr>
              <p:cNvSpPr txBox="1"/>
              <p:nvPr/>
            </p:nvSpPr>
            <p:spPr>
              <a:xfrm>
                <a:off x="7124707" y="4538474"/>
                <a:ext cx="13551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Collector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9818CCE-B3CE-D319-8BEB-09FBA96F35C3}"/>
                  </a:ext>
                </a:extLst>
              </p:cNvPr>
              <p:cNvSpPr txBox="1"/>
              <p:nvPr/>
            </p:nvSpPr>
            <p:spPr>
              <a:xfrm>
                <a:off x="7124706" y="4826910"/>
                <a:ext cx="13551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Base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92D74-69E6-C1CF-0C16-457848DCAC62}"/>
                  </a:ext>
                </a:extLst>
              </p:cNvPr>
              <p:cNvSpPr txBox="1"/>
              <p:nvPr/>
            </p:nvSpPr>
            <p:spPr>
              <a:xfrm>
                <a:off x="7129901" y="5115346"/>
                <a:ext cx="13551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Emitter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156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B7B86-3722-FD6F-7F95-4A58637E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A1A9-3DF2-B1B5-64C2-8B51E0B2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3BB86-2103-C7CB-7EF1-2E8F45B0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002ED-8E71-6A02-5A58-D938F8568C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715" y="1813686"/>
            <a:ext cx="3309976" cy="454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9746D-E54B-CDE2-B518-BD392862AA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310" y="1808783"/>
            <a:ext cx="3153279" cy="4543856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556FDD0-A2E1-399E-DD58-EA373355B79A}"/>
              </a:ext>
            </a:extLst>
          </p:cNvPr>
          <p:cNvSpPr/>
          <p:nvPr/>
        </p:nvSpPr>
        <p:spPr>
          <a:xfrm>
            <a:off x="7125717" y="1449752"/>
            <a:ext cx="1768901" cy="960939"/>
          </a:xfrm>
          <a:prstGeom prst="wedgeRoundRectCallout">
            <a:avLst>
              <a:gd name="adj1" fmla="val -94548"/>
              <a:gd name="adj2" fmla="val 605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Gently</a:t>
            </a:r>
            <a:r>
              <a:rPr lang="en-US" dirty="0"/>
              <a:t> ensure the Qwiic cable is </a:t>
            </a:r>
            <a:r>
              <a:rPr lang="en-US" u="sng" dirty="0"/>
              <a:t>fully</a:t>
            </a:r>
            <a:r>
              <a:rPr lang="en-US" dirty="0"/>
              <a:t> inserted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0D0E3F6-F38D-5550-A5B3-69C0C4AE3FF2}"/>
              </a:ext>
            </a:extLst>
          </p:cNvPr>
          <p:cNvSpPr/>
          <p:nvPr/>
        </p:nvSpPr>
        <p:spPr>
          <a:xfrm>
            <a:off x="471953" y="5085941"/>
            <a:ext cx="2361931" cy="1276504"/>
          </a:xfrm>
          <a:prstGeom prst="wedgeRoundRectCallout">
            <a:avLst>
              <a:gd name="adj1" fmla="val 36038"/>
              <a:gd name="adj2" fmla="val -10149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Qwiic cable is like a USB Type-A plug – it only fits in the Qwiic jack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one-way</a:t>
            </a:r>
          </a:p>
        </p:txBody>
      </p:sp>
    </p:spTree>
    <p:extLst>
      <p:ext uri="{BB962C8B-B14F-4D97-AF65-F5344CB8AC3E}">
        <p14:creationId xmlns:p14="http://schemas.microsoft.com/office/powerpoint/2010/main" val="165472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54022-17F0-6FFF-C629-3419B823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AFA2C9-07AE-561F-A034-ACDE7DFD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913AA0-C5F7-1D13-1EB0-4B1481A6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A1525-A4EB-EE63-5E41-0C3B0F35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43" y="1776119"/>
            <a:ext cx="5829513" cy="33057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D420753-6590-4EE7-F6FA-65DB41DA8ABB}"/>
              </a:ext>
            </a:extLst>
          </p:cNvPr>
          <p:cNvGrpSpPr/>
          <p:nvPr/>
        </p:nvGrpSpPr>
        <p:grpSpPr>
          <a:xfrm>
            <a:off x="6356634" y="2404884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1F31B66-7781-6833-4D5F-2F14B9056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627B90-81A4-35AC-AAF9-87B86300101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ED68E8-1976-94D2-52A1-1824C33D0BF5}"/>
              </a:ext>
            </a:extLst>
          </p:cNvPr>
          <p:cNvGrpSpPr/>
          <p:nvPr/>
        </p:nvGrpSpPr>
        <p:grpSpPr>
          <a:xfrm>
            <a:off x="4624086" y="267970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F581F50-D390-B424-4A3F-920B23B6CF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B6FE9A-9D7C-0F86-D3BB-16395758F9B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91244E-03D8-667C-0DA8-5E6A9FC45B80}"/>
              </a:ext>
            </a:extLst>
          </p:cNvPr>
          <p:cNvGrpSpPr/>
          <p:nvPr/>
        </p:nvGrpSpPr>
        <p:grpSpPr>
          <a:xfrm>
            <a:off x="7335203" y="440633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E654CF-0380-4891-E0E3-8C1262D07CB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D6D79FC-8154-F32F-0F72-0B88D527F4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C7AA51-8F99-498C-0176-7B87A6CBD79B}"/>
              </a:ext>
            </a:extLst>
          </p:cNvPr>
          <p:cNvGrpSpPr/>
          <p:nvPr/>
        </p:nvGrpSpPr>
        <p:grpSpPr>
          <a:xfrm>
            <a:off x="4344627" y="471254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5609E5-5893-6321-7C23-E4AC639AE8D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FBB024A-D838-2029-126C-057331B4E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53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A26A5-0084-A0D4-F8A4-892887FD2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BFD09-CB46-E86F-61AD-8E9E051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A71F0D-3991-D40F-C47C-6F5F4167E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F624B-7561-FAD7-A101-1B0780CB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73" y="1821017"/>
            <a:ext cx="6903453" cy="30435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9C30FD-1184-B26F-C1A8-7C4041AC4A63}"/>
              </a:ext>
            </a:extLst>
          </p:cNvPr>
          <p:cNvGrpSpPr/>
          <p:nvPr/>
        </p:nvGrpSpPr>
        <p:grpSpPr>
          <a:xfrm>
            <a:off x="6328705" y="2164252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2F2B52C-7C73-EB34-6B1E-C0E732D39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521DF1-0F30-089D-237C-43F260317A0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70D773-9A90-ABCA-B5E8-9C0926C27784}"/>
              </a:ext>
            </a:extLst>
          </p:cNvPr>
          <p:cNvGrpSpPr/>
          <p:nvPr/>
        </p:nvGrpSpPr>
        <p:grpSpPr>
          <a:xfrm>
            <a:off x="3318905" y="328443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FA51B4-2C98-AE75-B9E5-6628EBBF1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C0698F-EDB8-899F-73B7-E0E666C866C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960B6-DC52-8287-4177-5F9DFADFD02A}"/>
              </a:ext>
            </a:extLst>
          </p:cNvPr>
          <p:cNvGrpSpPr/>
          <p:nvPr/>
        </p:nvGrpSpPr>
        <p:grpSpPr>
          <a:xfrm>
            <a:off x="7799551" y="4391441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5E26F3-4687-C503-A72D-38CB68A7879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A864F7-A8AD-EBB6-34C3-4F832F2F6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68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C57B-4F1B-4592-A658-D197519E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C09B46-5AC1-712B-8DF6-EA6BFEFBC9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12" y="1821017"/>
            <a:ext cx="6953177" cy="31854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542F3-9CFD-8BF2-187F-2C24019F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6B7E04-476A-4199-563B-C80221530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E2FD25-A40B-BB10-0EA6-7D8557D55562}"/>
              </a:ext>
            </a:extLst>
          </p:cNvPr>
          <p:cNvGrpSpPr/>
          <p:nvPr/>
        </p:nvGrpSpPr>
        <p:grpSpPr>
          <a:xfrm>
            <a:off x="4012079" y="2134009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F1D46F0-C920-B32B-DEA3-87FFEBE2E1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230852-0BE5-2668-770D-169B24D660A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05CF1C-50AA-2FC1-8DAA-BFD2FA9F842C}"/>
              </a:ext>
            </a:extLst>
          </p:cNvPr>
          <p:cNvGrpSpPr/>
          <p:nvPr/>
        </p:nvGrpSpPr>
        <p:grpSpPr>
          <a:xfrm>
            <a:off x="4406663" y="2973566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3BE574D-459B-8C3C-CF42-2977A61AE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079EA4-3E13-E471-518B-66E4A7FB8DD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C8AFEC-5873-8F52-97E9-DC7DD3BFE2B6}"/>
              </a:ext>
            </a:extLst>
          </p:cNvPr>
          <p:cNvGrpSpPr/>
          <p:nvPr/>
        </p:nvGrpSpPr>
        <p:grpSpPr>
          <a:xfrm>
            <a:off x="6389396" y="322907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47E3C0-2CA1-8DB9-15CB-AB9EE950947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DCE780-A0BE-4B45-B117-83BFC1BDD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38202C-0708-DAB0-856A-451CE3C6EEE3}"/>
              </a:ext>
            </a:extLst>
          </p:cNvPr>
          <p:cNvGrpSpPr/>
          <p:nvPr/>
        </p:nvGrpSpPr>
        <p:grpSpPr>
          <a:xfrm>
            <a:off x="5249731" y="3798841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0B61EA-6F89-4E3A-5598-CEA5CB6B5C6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2040EA1-BD3C-C6C2-B230-1862BA38C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CD4A8E-615D-9FD9-7E19-F753564C07BF}"/>
              </a:ext>
            </a:extLst>
          </p:cNvPr>
          <p:cNvGrpSpPr/>
          <p:nvPr/>
        </p:nvGrpSpPr>
        <p:grpSpPr>
          <a:xfrm>
            <a:off x="3284568" y="4613068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C78D85-0E0E-BE58-A3D4-BF71EFA73E6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270A53-62F1-2858-C90F-B8B2AF9A1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526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3BDB-6537-8625-F9E6-FDDDBAFBA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B9AC5-0B50-7F96-FABD-3EB57FCB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96" y="1809513"/>
            <a:ext cx="7106609" cy="21386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2A5DC-44AF-B28F-1170-C6E9EDFB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7ECF80-0F2A-3FB3-240C-FAB49ECC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C63FBA-521C-1E30-E30D-306FD69BEDC8}"/>
              </a:ext>
            </a:extLst>
          </p:cNvPr>
          <p:cNvGrpSpPr/>
          <p:nvPr/>
        </p:nvGrpSpPr>
        <p:grpSpPr>
          <a:xfrm>
            <a:off x="5864953" y="223828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ADF12C6-CB7E-B279-8454-2F917BD8A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8EA58E-DBC1-91ED-6EB6-C0F8AD06DA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ECF056-7ED5-4D39-188B-F34E45DA3A90}"/>
              </a:ext>
            </a:extLst>
          </p:cNvPr>
          <p:cNvGrpSpPr/>
          <p:nvPr/>
        </p:nvGrpSpPr>
        <p:grpSpPr>
          <a:xfrm>
            <a:off x="5864953" y="255761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46E2BF-F552-4DEF-85D7-AACD03AFE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CED8F3-F6EC-AD60-BDC9-7A6B9DAC7A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007F74-34A2-6987-69D8-79AF0229FD4A}"/>
              </a:ext>
            </a:extLst>
          </p:cNvPr>
          <p:cNvGrpSpPr/>
          <p:nvPr/>
        </p:nvGrpSpPr>
        <p:grpSpPr>
          <a:xfrm>
            <a:off x="3474366" y="287481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DE6E94-26B8-F5C7-C215-A3D9A1BCCBF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750FB6-DB4F-DDC8-D409-F217FD195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7DBEA-CBA9-7E31-F9D8-B985DF5925F1}"/>
              </a:ext>
            </a:extLst>
          </p:cNvPr>
          <p:cNvGrpSpPr/>
          <p:nvPr/>
        </p:nvGrpSpPr>
        <p:grpSpPr>
          <a:xfrm>
            <a:off x="6211540" y="3358468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FF35D1-05D1-E87B-CDC1-A7383BF6D3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4F3616-CAD5-3658-8C97-1B05A9A18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25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3702E-F68A-2BDB-4D45-FF037D84A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C89FC0C-3FFA-131F-7792-62B837D6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32" y="1577674"/>
            <a:ext cx="8336936" cy="39083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A5245-3D7A-7B61-C140-0858EEFA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39269B-3079-800E-08AE-D4B0AF7D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2B5942-F285-97BB-5CDF-D15B257F9CE8}"/>
              </a:ext>
            </a:extLst>
          </p:cNvPr>
          <p:cNvGrpSpPr/>
          <p:nvPr/>
        </p:nvGrpSpPr>
        <p:grpSpPr>
          <a:xfrm>
            <a:off x="4473936" y="217224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4223DC-74B6-E80E-081B-B308B70BC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2B944F-2A5E-D3CB-6BAB-0E8987C541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29A926-5A29-DAB2-5C64-1F1C1ABEC446}"/>
              </a:ext>
            </a:extLst>
          </p:cNvPr>
          <p:cNvGrpSpPr/>
          <p:nvPr/>
        </p:nvGrpSpPr>
        <p:grpSpPr>
          <a:xfrm>
            <a:off x="7411328" y="2460763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8D79B7-31FF-38A3-377B-4E1311BFAF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353BDD-61B2-541E-6C96-C3F65CA3717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D6B4DF-2985-A306-9441-DB162E2C10E7}"/>
              </a:ext>
            </a:extLst>
          </p:cNvPr>
          <p:cNvGrpSpPr/>
          <p:nvPr/>
        </p:nvGrpSpPr>
        <p:grpSpPr>
          <a:xfrm>
            <a:off x="6457950" y="4139579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5EC23D-AC77-3B9F-A4DA-6F0032C8D97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35EC378-B0A8-E022-C081-0EF08CB0A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75D0AA-9895-F076-77F0-41417904FBA3}"/>
              </a:ext>
            </a:extLst>
          </p:cNvPr>
          <p:cNvGrpSpPr/>
          <p:nvPr/>
        </p:nvGrpSpPr>
        <p:grpSpPr>
          <a:xfrm>
            <a:off x="6462253" y="473104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3014CA-C8AC-DEC6-A9E5-588F4FE5A0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062203-9814-DBB7-AC81-817389582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33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A21C6-5130-49C0-6AFD-C8046BDF2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5DF6-FEDE-7913-2619-DCB0390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07BF6-1DF3-9B11-870B-E8CEFB05B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90289"/>
          </a:xfrm>
        </p:spPr>
        <p:txBody>
          <a:bodyPr>
            <a:normAutofit/>
          </a:bodyPr>
          <a:lstStyle/>
          <a:p>
            <a:r>
              <a:rPr lang="en-US" sz="2400" dirty="0"/>
              <a:t>If you incorrectly connect a jumper wire between the Pico and the breadboard,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b="1" dirty="0">
                <a:solidFill>
                  <a:srgbClr val="FF0000"/>
                </a:solidFill>
              </a:rPr>
              <a:t> damage your PC’s USB port!</a:t>
            </a:r>
          </a:p>
          <a:p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u="sng" dirty="0"/>
              <a:t>before</a:t>
            </a:r>
            <a:r>
              <a:rPr lang="en-US" sz="2400" dirty="0"/>
              <a:t> you plug in the USB cable back into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5CD59-F3B0-7032-49E1-488075832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54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14E02-4EB4-242E-219D-C9DD68800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FE916D-723A-33CC-B677-77C154EF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87D815-C468-9BDC-BF10-808BAB3E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7AE92-72C6-E765-308F-1F7FB012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8" y="2278008"/>
            <a:ext cx="8239958" cy="589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5F8D7-9594-2F55-A0C3-1C9EF2C6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75" y="3257815"/>
            <a:ext cx="8190841" cy="55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0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5E005-5B7E-905D-E11F-775084500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F03E0C-699C-9068-1220-573814D4F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8D0702-B1D9-A986-2A57-6CD7470D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32AD5-52E7-6519-F9C2-3D1CF54C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093EA1-06C9-9CD5-148B-E6FECACB3F8C}"/>
              </a:ext>
            </a:extLst>
          </p:cNvPr>
          <p:cNvCxnSpPr/>
          <p:nvPr/>
        </p:nvCxnSpPr>
        <p:spPr>
          <a:xfrm>
            <a:off x="4163921" y="5803795"/>
            <a:ext cx="1178896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AFFE9F-5EB4-DCAF-BCA9-73238F1C7960}"/>
              </a:ext>
            </a:extLst>
          </p:cNvPr>
          <p:cNvCxnSpPr>
            <a:cxnSpLocks/>
          </p:cNvCxnSpPr>
          <p:nvPr/>
        </p:nvCxnSpPr>
        <p:spPr>
          <a:xfrm>
            <a:off x="3235667" y="2758314"/>
            <a:ext cx="0" cy="2820161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C1BF88C-3EA0-82DF-BA6D-1D25C6771871}"/>
              </a:ext>
            </a:extLst>
          </p:cNvPr>
          <p:cNvSpPr/>
          <p:nvPr/>
        </p:nvSpPr>
        <p:spPr>
          <a:xfrm>
            <a:off x="5811352" y="3938913"/>
            <a:ext cx="2057400" cy="1269580"/>
          </a:xfrm>
          <a:prstGeom prst="wedgeRoundRectCallout">
            <a:avLst>
              <a:gd name="adj1" fmla="val -84010"/>
              <a:gd name="adj2" fmla="val -4285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small change in </a:t>
            </a:r>
            <a:r>
              <a:rPr lang="en-US" b="1" dirty="0"/>
              <a:t>V</a:t>
            </a:r>
            <a:r>
              <a:rPr lang="en-US" b="1" baseline="-25000" dirty="0"/>
              <a:t>BE</a:t>
            </a:r>
            <a:r>
              <a:rPr lang="en-US" dirty="0"/>
              <a:t> (0.1V) results in a large change in </a:t>
            </a:r>
            <a:r>
              <a:rPr lang="en-US" b="1" dirty="0"/>
              <a:t>V</a:t>
            </a:r>
            <a:r>
              <a:rPr lang="en-US" b="1" baseline="-25000" dirty="0"/>
              <a:t>CE</a:t>
            </a:r>
            <a:r>
              <a:rPr lang="en-US" dirty="0"/>
              <a:t> (2.84V)</a:t>
            </a:r>
          </a:p>
        </p:txBody>
      </p:sp>
    </p:spTree>
    <p:extLst>
      <p:ext uri="{BB962C8B-B14F-4D97-AF65-F5344CB8AC3E}">
        <p14:creationId xmlns:p14="http://schemas.microsoft.com/office/powerpoint/2010/main" val="256292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01B3E-2644-019F-94E7-4976A7B01C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28" y="1319083"/>
            <a:ext cx="6605544" cy="532396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A5E0C0D-673B-5580-92A2-34815FC546E6}"/>
              </a:ext>
            </a:extLst>
          </p:cNvPr>
          <p:cNvGrpSpPr/>
          <p:nvPr/>
        </p:nvGrpSpPr>
        <p:grpSpPr>
          <a:xfrm>
            <a:off x="1862138" y="5401003"/>
            <a:ext cx="2424544" cy="661660"/>
            <a:chOff x="1862138" y="5401003"/>
            <a:chExt cx="2424544" cy="66166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5DBE38-5B04-B6E6-0CBF-8E70864DA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2138" y="5531796"/>
              <a:ext cx="2424544" cy="530867"/>
            </a:xfrm>
            <a:prstGeom prst="line">
              <a:avLst/>
            </a:prstGeom>
            <a:ln w="28575">
              <a:solidFill>
                <a:schemeClr val="bg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E863D4-43AC-056B-FF39-4BAD3441CC5C}"/>
                </a:ext>
              </a:extLst>
            </p:cNvPr>
            <p:cNvSpPr txBox="1"/>
            <p:nvPr/>
          </p:nvSpPr>
          <p:spPr>
            <a:xfrm rot="20828596">
              <a:off x="2313659" y="5401003"/>
              <a:ext cx="1521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Cutoff Region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4BDDAD-1ADC-389F-3F74-994271D63285}"/>
              </a:ext>
            </a:extLst>
          </p:cNvPr>
          <p:cNvGrpSpPr/>
          <p:nvPr/>
        </p:nvGrpSpPr>
        <p:grpSpPr>
          <a:xfrm>
            <a:off x="4334290" y="1962745"/>
            <a:ext cx="1059757" cy="3569051"/>
            <a:chOff x="4334290" y="1962745"/>
            <a:chExt cx="1059757" cy="35690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81BBA4-11D6-B976-A82C-90E5EB494B11}"/>
                </a:ext>
              </a:extLst>
            </p:cNvPr>
            <p:cNvSpPr txBox="1"/>
            <p:nvPr/>
          </p:nvSpPr>
          <p:spPr>
            <a:xfrm rot="17155682">
              <a:off x="3866572" y="3687060"/>
              <a:ext cx="1578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Active Region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0423C2-7E07-6897-2419-A4939E071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290" y="1962745"/>
              <a:ext cx="1059757" cy="3569051"/>
            </a:xfrm>
            <a:prstGeom prst="line">
              <a:avLst/>
            </a:prstGeom>
            <a:ln w="28575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D69A05-F663-8F80-2952-41915AE5DF94}"/>
              </a:ext>
            </a:extLst>
          </p:cNvPr>
          <p:cNvGrpSpPr/>
          <p:nvPr/>
        </p:nvGrpSpPr>
        <p:grpSpPr>
          <a:xfrm>
            <a:off x="5402491" y="1809750"/>
            <a:ext cx="2260736" cy="421248"/>
            <a:chOff x="5402491" y="1809750"/>
            <a:chExt cx="2260736" cy="421248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EBAD54-97F9-93F1-6230-149121E89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491" y="1809750"/>
              <a:ext cx="2260736" cy="155567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A42D31-A3F1-6028-E9EB-AAC06A9B6394}"/>
                </a:ext>
              </a:extLst>
            </p:cNvPr>
            <p:cNvSpPr txBox="1"/>
            <p:nvPr/>
          </p:nvSpPr>
          <p:spPr>
            <a:xfrm rot="21360394">
              <a:off x="5472256" y="1861666"/>
              <a:ext cx="21807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Saturation Region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94CBD2-A318-0A4B-285D-E0E5F9A0B568}"/>
                  </a:ext>
                </a:extLst>
              </p:cNvPr>
              <p:cNvSpPr txBox="1"/>
              <p:nvPr/>
            </p:nvSpPr>
            <p:spPr>
              <a:xfrm>
                <a:off x="2058034" y="4775934"/>
                <a:ext cx="2057400" cy="5409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0.4 −0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0.61 −0</m:t>
                              </m:r>
                            </m:e>
                          </m:d>
                        </m:den>
                      </m:f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=0.65</m:t>
                      </m:r>
                    </m:oMath>
                  </m:oMathPara>
                </a14:m>
                <a:endParaRPr lang="en-US" sz="1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C94CBD2-A318-0A4B-285D-E0E5F9A0B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34" y="4775934"/>
                <a:ext cx="2057400" cy="5409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7C71ED5-A1F1-F3CD-7DD1-B68603650D5E}"/>
                  </a:ext>
                </a:extLst>
              </p:cNvPr>
              <p:cNvSpPr txBox="1"/>
              <p:nvPr/>
            </p:nvSpPr>
            <p:spPr>
              <a:xfrm>
                <a:off x="5187597" y="3375980"/>
                <a:ext cx="2350461" cy="5409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3.15 −0.4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0.69 −0.61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34.37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7C71ED5-A1F1-F3CD-7DD1-B68603650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597" y="3375980"/>
                <a:ext cx="2350461" cy="5409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8100F3-E9BE-2380-AAF7-3913763E7C0F}"/>
                  </a:ext>
                </a:extLst>
              </p:cNvPr>
              <p:cNvSpPr txBox="1"/>
              <p:nvPr/>
            </p:nvSpPr>
            <p:spPr>
              <a:xfrm>
                <a:off x="2837136" y="1865345"/>
                <a:ext cx="2350461" cy="5409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3.21 −3.15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0.84 −0.69</m:t>
                              </m:r>
                            </m:e>
                          </m:d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=0.40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8100F3-E9BE-2380-AAF7-3913763E7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136" y="1865345"/>
                <a:ext cx="2350461" cy="5409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AC9ED3D-E5DF-558B-D676-96BC2BAFD24D}"/>
              </a:ext>
            </a:extLst>
          </p:cNvPr>
          <p:cNvSpPr/>
          <p:nvPr/>
        </p:nvSpPr>
        <p:spPr>
          <a:xfrm>
            <a:off x="6940699" y="3525887"/>
            <a:ext cx="509666" cy="2472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CE7CA8-4FC8-D8BB-DD46-6368B6039963}"/>
                  </a:ext>
                </a:extLst>
              </p:cNvPr>
              <p:cNvSpPr txBox="1"/>
              <p:nvPr/>
            </p:nvSpPr>
            <p:spPr>
              <a:xfrm>
                <a:off x="1941752" y="4226202"/>
                <a:ext cx="1860741" cy="501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𝑟𝑖𝑠𝑒</m:t>
                          </m:r>
                        </m:num>
                        <m:den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𝑟𝑢𝑛</m:t>
                          </m:r>
                        </m:den>
                      </m:f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CE7CA8-4FC8-D8BB-DD46-6368B6039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752" y="4226202"/>
                <a:ext cx="1860741" cy="501356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8F0FF1-B6CA-8931-32A0-239A5CB91489}"/>
              </a:ext>
            </a:extLst>
          </p:cNvPr>
          <p:cNvSpPr txBox="1"/>
          <p:nvPr/>
        </p:nvSpPr>
        <p:spPr>
          <a:xfrm>
            <a:off x="5223103" y="4066804"/>
            <a:ext cx="22485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  <a:effectLst/>
              </a:rPr>
              <a:t>In the </a:t>
            </a:r>
            <a:r>
              <a:rPr lang="en-US" sz="1400" b="1" dirty="0">
                <a:solidFill>
                  <a:srgbClr val="00B050"/>
                </a:solidFill>
                <a:effectLst/>
              </a:rPr>
              <a:t>active</a:t>
            </a:r>
            <a:r>
              <a:rPr lang="en-US" sz="1400" dirty="0">
                <a:solidFill>
                  <a:srgbClr val="00B050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B050"/>
                </a:solidFill>
                <a:effectLst/>
              </a:rPr>
              <a:t>region</a:t>
            </a:r>
            <a:r>
              <a:rPr lang="en-US" sz="1400" dirty="0">
                <a:solidFill>
                  <a:srgbClr val="00B050"/>
                </a:solidFill>
                <a:effectLst/>
              </a:rPr>
              <a:t>, a slight increase in Base-Emitter voltage results in a significant increase in Collector-Emitter voltage</a:t>
            </a:r>
          </a:p>
        </p:txBody>
      </p:sp>
    </p:spTree>
    <p:extLst>
      <p:ext uri="{BB962C8B-B14F-4D97-AF65-F5344CB8AC3E}">
        <p14:creationId xmlns:p14="http://schemas.microsoft.com/office/powerpoint/2010/main" val="428948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5" grpId="0" animBg="1"/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Bipolar Junction Transistor (BJT)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D5137D-BA48-633C-3600-CC55AEDE2D2E}"/>
              </a:ext>
            </a:extLst>
          </p:cNvPr>
          <p:cNvGrpSpPr/>
          <p:nvPr/>
        </p:nvGrpSpPr>
        <p:grpSpPr>
          <a:xfrm>
            <a:off x="685767" y="1855659"/>
            <a:ext cx="2834225" cy="3219956"/>
            <a:chOff x="685767" y="1855659"/>
            <a:chExt cx="2834225" cy="321995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B4C7FA4-28A4-F9D3-116E-EED647791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767" y="1855659"/>
              <a:ext cx="2834225" cy="225320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45BBA9-4400-B063-E45F-79D508EE04F4}"/>
                </a:ext>
              </a:extLst>
            </p:cNvPr>
            <p:cNvSpPr txBox="1"/>
            <p:nvPr/>
          </p:nvSpPr>
          <p:spPr>
            <a:xfrm>
              <a:off x="685767" y="4152285"/>
              <a:ext cx="28342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John Bardeen, William Shockley, Walter Brattain</a:t>
              </a:r>
            </a:p>
            <a:p>
              <a:pPr algn="ctr"/>
              <a:r>
                <a:rPr lang="en-US" b="1" dirty="0"/>
                <a:t>Bell Labs, 1938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0070EA3-3A28-3FB4-D11F-65C67C3D2202}"/>
              </a:ext>
            </a:extLst>
          </p:cNvPr>
          <p:cNvGrpSpPr/>
          <p:nvPr/>
        </p:nvGrpSpPr>
        <p:grpSpPr>
          <a:xfrm>
            <a:off x="3969550" y="1855659"/>
            <a:ext cx="1933731" cy="3450788"/>
            <a:chOff x="3969550" y="1855659"/>
            <a:chExt cx="1933731" cy="345078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844087F-10DE-79CA-D7D9-D13B13578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9550" y="1855659"/>
              <a:ext cx="1933731" cy="224414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46414F-E874-73C2-4452-2FD77D806470}"/>
                </a:ext>
              </a:extLst>
            </p:cNvPr>
            <p:cNvSpPr txBox="1"/>
            <p:nvPr/>
          </p:nvSpPr>
          <p:spPr>
            <a:xfrm>
              <a:off x="3969550" y="4167674"/>
              <a:ext cx="193373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First Transistor</a:t>
              </a:r>
            </a:p>
            <a:p>
              <a:pPr algn="ctr"/>
              <a:r>
                <a:rPr lang="en-US" sz="1600" b="1" dirty="0"/>
                <a:t>December 23, 1947</a:t>
              </a:r>
            </a:p>
            <a:p>
              <a:pPr algn="ctr"/>
              <a:r>
                <a:rPr lang="en-US" sz="1600" dirty="0"/>
                <a:t>(10 cm, 200 g)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5790FF3-E401-1125-C97C-FD71009BB2E8}"/>
              </a:ext>
            </a:extLst>
          </p:cNvPr>
          <p:cNvSpPr txBox="1"/>
          <p:nvPr/>
        </p:nvSpPr>
        <p:spPr>
          <a:xfrm>
            <a:off x="628650" y="5171520"/>
            <a:ext cx="283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three shared the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Nobel Prize in 1956</a:t>
            </a:r>
            <a:endParaRPr lang="en-US" b="1" dirty="0">
              <a:solidFill>
                <a:srgbClr val="7030A0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D7C4EE-134A-F9E4-E367-75E7ACAEB968}"/>
              </a:ext>
            </a:extLst>
          </p:cNvPr>
          <p:cNvGrpSpPr/>
          <p:nvPr/>
        </p:nvGrpSpPr>
        <p:grpSpPr>
          <a:xfrm>
            <a:off x="6194686" y="1864722"/>
            <a:ext cx="2263548" cy="3195504"/>
            <a:chOff x="6194686" y="1864722"/>
            <a:chExt cx="2263548" cy="319550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E79322-4F78-BEE9-6DFA-34C08FE0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4686" y="1864722"/>
              <a:ext cx="2263548" cy="2244146"/>
            </a:xfrm>
            <a:prstGeom prst="rect">
              <a:avLst/>
            </a:prstGeom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1A4BE6-36C9-75CD-B2EC-DA324932381B}"/>
                </a:ext>
              </a:extLst>
            </p:cNvPr>
            <p:cNvSpPr txBox="1"/>
            <p:nvPr/>
          </p:nvSpPr>
          <p:spPr>
            <a:xfrm>
              <a:off x="6194686" y="4167674"/>
              <a:ext cx="2263547" cy="892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PN2222A</a:t>
              </a:r>
            </a:p>
            <a:p>
              <a:pPr algn="ctr"/>
              <a:r>
                <a:rPr lang="en-US" sz="1600" b="1" dirty="0"/>
                <a:t>June 1972</a:t>
              </a:r>
            </a:p>
            <a:p>
              <a:pPr algn="ctr"/>
              <a:r>
                <a:rPr lang="en-US" sz="1600" dirty="0"/>
                <a:t>(4mm, 0.2g)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E74CEC-85BC-54DB-C4C5-B6D4F11F49B4}"/>
              </a:ext>
            </a:extLst>
          </p:cNvPr>
          <p:cNvGrpSpPr/>
          <p:nvPr/>
        </p:nvGrpSpPr>
        <p:grpSpPr>
          <a:xfrm>
            <a:off x="5981305" y="5079187"/>
            <a:ext cx="2833829" cy="1477328"/>
            <a:chOff x="6194686" y="5500951"/>
            <a:chExt cx="2833829" cy="147732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4890AF5-9550-9506-606A-0BE4A9E50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5902" b="26299"/>
            <a:stretch/>
          </p:blipFill>
          <p:spPr>
            <a:xfrm>
              <a:off x="6194686" y="5517820"/>
              <a:ext cx="1195465" cy="86043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017C139-DE0C-ED01-B099-02BD15EC5A15}"/>
                </a:ext>
              </a:extLst>
            </p:cNvPr>
            <p:cNvSpPr txBox="1"/>
            <p:nvPr/>
          </p:nvSpPr>
          <p:spPr>
            <a:xfrm>
              <a:off x="7390151" y="5500951"/>
              <a:ext cx="163836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IBM Transistor</a:t>
              </a: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2021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(2 nm,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1.86 x 10</a:t>
              </a:r>
              <a:r>
                <a:rPr lang="en-US" baseline="30000" dirty="0">
                  <a:solidFill>
                    <a:srgbClr val="7030A0"/>
                  </a:solidFill>
                </a:rPr>
                <a:t>-20</a:t>
              </a:r>
              <a:r>
                <a:rPr lang="en-US" dirty="0">
                  <a:solidFill>
                    <a:srgbClr val="7030A0"/>
                  </a:solidFill>
                </a:rPr>
                <a:t> g)</a:t>
              </a:r>
            </a:p>
            <a:p>
              <a:pPr algn="ctr"/>
              <a:endParaRPr 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1C2D2AE-134E-2004-E959-6DCD6CF2ABD8}"/>
              </a:ext>
            </a:extLst>
          </p:cNvPr>
          <p:cNvSpPr txBox="1"/>
          <p:nvPr/>
        </p:nvSpPr>
        <p:spPr>
          <a:xfrm>
            <a:off x="3969550" y="6001247"/>
            <a:ext cx="291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The physics hasn’t changed,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but the engineering has!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AAD97AD-DBF2-7A3D-7820-F70E215A913B}"/>
              </a:ext>
            </a:extLst>
          </p:cNvPr>
          <p:cNvCxnSpPr>
            <a:stCxn id="22" idx="3"/>
            <a:endCxn id="38" idx="0"/>
          </p:cNvCxnSpPr>
          <p:nvPr/>
        </p:nvCxnSpPr>
        <p:spPr>
          <a:xfrm>
            <a:off x="5903281" y="2977732"/>
            <a:ext cx="675757" cy="211832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3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bjt_amplification.py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01B3E-2644-019F-94E7-4976A7B01C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228" y="1319083"/>
            <a:ext cx="6605544" cy="53239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91DD12-5797-7CD7-04D4-453DCAE8FE45}"/>
              </a:ext>
            </a:extLst>
          </p:cNvPr>
          <p:cNvCxnSpPr>
            <a:cxnSpLocks/>
          </p:cNvCxnSpPr>
          <p:nvPr/>
        </p:nvCxnSpPr>
        <p:spPr>
          <a:xfrm flipV="1">
            <a:off x="5001601" y="2066925"/>
            <a:ext cx="325255" cy="162815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EE0BD705-3DE3-5F22-E68A-A63DF76E8416}"/>
                  </a:ext>
                </a:extLst>
              </p:cNvPr>
              <p:cNvSpPr/>
              <p:nvPr/>
            </p:nvSpPr>
            <p:spPr>
              <a:xfrm>
                <a:off x="5671059" y="2953064"/>
                <a:ext cx="1859509" cy="1709202"/>
              </a:xfrm>
              <a:prstGeom prst="wedgeRoundRectCallout">
                <a:avLst>
                  <a:gd name="adj1" fmla="val -73864"/>
                  <a:gd name="adj2" fmla="val -5778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 this region our circuit is very "ohmic" as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EE0BD705-3DE3-5F22-E68A-A63DF76E8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059" y="2953064"/>
                <a:ext cx="1859509" cy="1709202"/>
              </a:xfrm>
              <a:prstGeom prst="wedgeRoundRectCallout">
                <a:avLst>
                  <a:gd name="adj1" fmla="val -73864"/>
                  <a:gd name="adj2" fmla="val -577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746DC25-F419-C990-109F-5792DCBBF203}"/>
              </a:ext>
            </a:extLst>
          </p:cNvPr>
          <p:cNvSpPr txBox="1"/>
          <p:nvPr/>
        </p:nvSpPr>
        <p:spPr>
          <a:xfrm>
            <a:off x="2106118" y="2066925"/>
            <a:ext cx="19037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transistor doesn't amplify a signal by changing that signal.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 transistor creates an entirely </a:t>
            </a:r>
            <a:r>
              <a:rPr lang="en-US" sz="1400" b="1" dirty="0">
                <a:solidFill>
                  <a:schemeClr val="bg1"/>
                </a:solidFill>
              </a:rPr>
              <a:t>separate</a:t>
            </a:r>
            <a:r>
              <a:rPr lang="en-US" sz="1400" dirty="0">
                <a:solidFill>
                  <a:schemeClr val="bg1"/>
                </a:solidFill>
              </a:rPr>
              <a:t> (2</a:t>
            </a:r>
            <a:r>
              <a:rPr lang="en-US" sz="1400" baseline="30000" dirty="0">
                <a:solidFill>
                  <a:schemeClr val="bg1"/>
                </a:solidFill>
              </a:rPr>
              <a:t>nd</a:t>
            </a:r>
            <a:r>
              <a:rPr lang="en-US" sz="1400" dirty="0">
                <a:solidFill>
                  <a:schemeClr val="bg1"/>
                </a:solidFill>
              </a:rPr>
              <a:t>) signal that exactly </a:t>
            </a:r>
            <a:r>
              <a:rPr lang="en-US" sz="1400" u="sng" dirty="0">
                <a:solidFill>
                  <a:schemeClr val="bg1"/>
                </a:solidFill>
              </a:rPr>
              <a:t>copies</a:t>
            </a:r>
            <a:r>
              <a:rPr lang="en-US" sz="1400" dirty="0">
                <a:solidFill>
                  <a:schemeClr val="bg1"/>
                </a:solidFill>
              </a:rPr>
              <a:t> the </a:t>
            </a:r>
            <a:r>
              <a:rPr lang="en-US" sz="1400" i="1" dirty="0">
                <a:solidFill>
                  <a:schemeClr val="bg1"/>
                </a:solidFill>
              </a:rPr>
              <a:t>shape</a:t>
            </a:r>
            <a:r>
              <a:rPr lang="en-US" sz="1400" dirty="0">
                <a:solidFill>
                  <a:schemeClr val="bg1"/>
                </a:solidFill>
              </a:rPr>
              <a:t> of the 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signal.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But that 2</a:t>
            </a:r>
            <a:r>
              <a:rPr lang="en-US" sz="1400" baseline="30000" dirty="0">
                <a:solidFill>
                  <a:schemeClr val="bg1"/>
                </a:solidFill>
              </a:rPr>
              <a:t>nd</a:t>
            </a:r>
            <a:r>
              <a:rPr lang="en-US" sz="1400" dirty="0">
                <a:solidFill>
                  <a:schemeClr val="bg1"/>
                </a:solidFill>
              </a:rPr>
              <a:t> signal has a much higher current than the 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signal, so we appear to </a:t>
            </a:r>
            <a:r>
              <a:rPr lang="en-US" sz="1400" i="1" dirty="0">
                <a:solidFill>
                  <a:schemeClr val="bg1"/>
                </a:solidFill>
              </a:rPr>
              <a:t>amplify</a:t>
            </a:r>
            <a:r>
              <a:rPr lang="en-US" sz="1400" dirty="0">
                <a:solidFill>
                  <a:schemeClr val="bg1"/>
                </a:solidFill>
              </a:rPr>
              <a:t> the 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signal.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B91D4-2411-D8E8-A187-A549E2E21FDE}"/>
              </a:ext>
            </a:extLst>
          </p:cNvPr>
          <p:cNvSpPr txBox="1"/>
          <p:nvPr/>
        </p:nvSpPr>
        <p:spPr>
          <a:xfrm>
            <a:off x="4890410" y="4924533"/>
            <a:ext cx="22031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When the first signal is sent through the Base, the second signal output at the Collector is often 100x </a:t>
            </a:r>
            <a:r>
              <a:rPr lang="en-US" sz="1400" i="1" dirty="0">
                <a:solidFill>
                  <a:schemeClr val="bg1"/>
                </a:solidFill>
              </a:rPr>
              <a:t>stronger</a:t>
            </a:r>
            <a:r>
              <a:rPr lang="en-US" sz="14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263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DCB46-7BF4-79BF-825C-997DDC8C5B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605294"/>
            <a:ext cx="5383555" cy="3660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68C18-D0B9-2DCA-1E92-7D462E09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83" y="4275213"/>
            <a:ext cx="5704762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Value of Knowing How to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A5774-B91A-90EE-4A28-763745EE86F0}"/>
              </a:ext>
            </a:extLst>
          </p:cNvPr>
          <p:cNvSpPr/>
          <p:nvPr/>
        </p:nvSpPr>
        <p:spPr>
          <a:xfrm>
            <a:off x="3327817" y="5299022"/>
            <a:ext cx="921894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9E391B-D62B-3C38-B2E5-F557C300AE0A}"/>
              </a:ext>
            </a:extLst>
          </p:cNvPr>
          <p:cNvCxnSpPr>
            <a:cxnSpLocks/>
          </p:cNvCxnSpPr>
          <p:nvPr/>
        </p:nvCxnSpPr>
        <p:spPr>
          <a:xfrm>
            <a:off x="4408607" y="4598805"/>
            <a:ext cx="2049343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32896A-541F-72E9-1CB0-F26930BF6B72}"/>
              </a:ext>
            </a:extLst>
          </p:cNvPr>
          <p:cNvGrpSpPr/>
          <p:nvPr/>
        </p:nvGrpSpPr>
        <p:grpSpPr>
          <a:xfrm>
            <a:off x="592529" y="4505330"/>
            <a:ext cx="1707632" cy="2145877"/>
            <a:chOff x="592529" y="4505330"/>
            <a:chExt cx="1707632" cy="214587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CE1387-34AC-DF3F-BC70-BC1174D4C8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2529" y="4505330"/>
              <a:ext cx="1511421" cy="2145877"/>
              <a:chOff x="386457" y="2688086"/>
              <a:chExt cx="1511421" cy="21458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78DE9BA-D449-0433-E495-B98AA2E20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6457" y="2753636"/>
                <a:ext cx="1511421" cy="208032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A52E956-574B-2009-8E87-3D5F28798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85346" y="3322885"/>
                <a:ext cx="2112014" cy="84241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6680BD-04EE-817F-B313-DB58C63474A7}"/>
                    </a:ext>
                  </a:extLst>
                </p:cNvPr>
                <p:cNvSpPr txBox="1"/>
                <p:nvPr/>
              </p:nvSpPr>
              <p:spPr>
                <a:xfrm>
                  <a:off x="1506176" y="5411317"/>
                  <a:ext cx="79398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$5.00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6680BD-04EE-817F-B313-DB58C6347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6176" y="5411317"/>
                  <a:ext cx="793985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313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7C4BA4-6597-01B7-3BC0-45B8721B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07" y="3654571"/>
            <a:ext cx="3157626" cy="2981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Bipolar Junction Transistor (NPN)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9078B-F857-7C83-492B-3F1693B4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1" y="1521963"/>
            <a:ext cx="5229221" cy="2598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60C8A-D3D2-A2DA-5B12-A7A642741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61" y="4233019"/>
            <a:ext cx="4946453" cy="2206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5D910-138A-AF4C-0619-BF08103A9F19}"/>
              </a:ext>
            </a:extLst>
          </p:cNvPr>
          <p:cNvSpPr txBox="1"/>
          <p:nvPr/>
        </p:nvSpPr>
        <p:spPr>
          <a:xfrm>
            <a:off x="5784007" y="2359744"/>
            <a:ext cx="2384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Try to keep </a:t>
            </a:r>
            <a:r>
              <a:rPr lang="en-US" b="1" dirty="0">
                <a:solidFill>
                  <a:srgbClr val="7030A0"/>
                </a:solidFill>
              </a:rPr>
              <a:t>I</a:t>
            </a:r>
            <a:r>
              <a:rPr lang="en-US" b="1" baseline="-25000" dirty="0">
                <a:solidFill>
                  <a:srgbClr val="7030A0"/>
                </a:solidFill>
              </a:rPr>
              <a:t>B</a:t>
            </a:r>
            <a:r>
              <a:rPr lang="en-US" baseline="-25000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I</a:t>
            </a:r>
            <a:r>
              <a:rPr lang="en-US" b="1" baseline="-25000" dirty="0">
                <a:solidFill>
                  <a:srgbClr val="7030A0"/>
                </a:solidFill>
              </a:rPr>
              <a:t>E</a:t>
            </a:r>
            <a:r>
              <a:rPr lang="en-US" baseline="-25000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I</a:t>
            </a:r>
            <a:r>
              <a:rPr lang="en-US" b="1" baseline="-25000" dirty="0">
                <a:solidFill>
                  <a:srgbClr val="7030A0"/>
                </a:solidFill>
              </a:rPr>
              <a:t>C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and </a:t>
            </a:r>
            <a:r>
              <a:rPr lang="en-US" b="1" dirty="0">
                <a:solidFill>
                  <a:srgbClr val="7030A0"/>
                </a:solidFill>
              </a:rPr>
              <a:t>V</a:t>
            </a:r>
            <a:r>
              <a:rPr lang="en-US" b="1" baseline="-25000" dirty="0">
                <a:solidFill>
                  <a:srgbClr val="7030A0"/>
                </a:solidFill>
              </a:rPr>
              <a:t>BE</a:t>
            </a:r>
            <a:r>
              <a:rPr lang="en-US" baseline="-25000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V</a:t>
            </a:r>
            <a:r>
              <a:rPr lang="en-US" b="1" baseline="-25000" dirty="0">
                <a:solidFill>
                  <a:srgbClr val="7030A0"/>
                </a:solidFill>
              </a:rPr>
              <a:t>CE</a:t>
            </a:r>
            <a:r>
              <a:rPr lang="en-US" dirty="0">
                <a:solidFill>
                  <a:srgbClr val="7030A0"/>
                </a:solidFill>
              </a:rPr>
              <a:t> clear in your mind for this lab</a:t>
            </a:r>
          </a:p>
        </p:txBody>
      </p:sp>
    </p:spTree>
    <p:extLst>
      <p:ext uri="{BB962C8B-B14F-4D97-AF65-F5344CB8AC3E}">
        <p14:creationId xmlns:p14="http://schemas.microsoft.com/office/powerpoint/2010/main" val="71817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Generating and Reading Precise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77671" cy="4530726"/>
          </a:xfrm>
        </p:spPr>
        <p:txBody>
          <a:bodyPr>
            <a:normAutofit/>
          </a:bodyPr>
          <a:lstStyle/>
          <a:p>
            <a:r>
              <a:rPr lang="en-US" sz="2400" dirty="0"/>
              <a:t>We often need a way to </a:t>
            </a:r>
            <a:r>
              <a:rPr lang="en-US" sz="2400" b="1" i="1" dirty="0">
                <a:solidFill>
                  <a:srgbClr val="0070C0"/>
                </a:solidFill>
              </a:rPr>
              <a:t>generate</a:t>
            </a:r>
            <a:r>
              <a:rPr lang="en-US" sz="2400" dirty="0"/>
              <a:t> </a:t>
            </a:r>
            <a:r>
              <a:rPr lang="en-US" sz="2400" i="1" dirty="0"/>
              <a:t>precise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voltages</a:t>
            </a:r>
            <a:r>
              <a:rPr lang="en-US" sz="2400" dirty="0"/>
              <a:t> – so we must use a digital-to-analog (</a:t>
            </a:r>
            <a:r>
              <a:rPr lang="en-US" sz="2400" b="1" dirty="0"/>
              <a:t>DAC</a:t>
            </a:r>
            <a:r>
              <a:rPr lang="en-US" sz="2400" dirty="0"/>
              <a:t>) converter</a:t>
            </a:r>
          </a:p>
          <a:p>
            <a:endParaRPr lang="en-US" sz="2400" dirty="0"/>
          </a:p>
          <a:p>
            <a:r>
              <a:rPr lang="en-US" sz="2400" dirty="0"/>
              <a:t>We often need a way to </a:t>
            </a:r>
            <a:r>
              <a:rPr lang="en-US" sz="2400" b="1" i="1" dirty="0">
                <a:solidFill>
                  <a:srgbClr val="00B050"/>
                </a:solidFill>
              </a:rPr>
              <a:t>measure</a:t>
            </a:r>
            <a:r>
              <a:rPr lang="en-US" sz="2400" dirty="0"/>
              <a:t> </a:t>
            </a:r>
            <a:r>
              <a:rPr lang="en-US" sz="2400" i="1" dirty="0"/>
              <a:t>precise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voltages</a:t>
            </a:r>
            <a:r>
              <a:rPr lang="en-US" sz="2400" dirty="0"/>
              <a:t> – so we must use an analog-to-digital (</a:t>
            </a:r>
            <a:r>
              <a:rPr lang="en-US" sz="2400" b="1" dirty="0"/>
              <a:t>ADC</a:t>
            </a:r>
            <a:r>
              <a:rPr lang="en-US" sz="2400" dirty="0"/>
              <a:t>) converter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4242C-2B62-A14A-CCAE-AE826A293D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126" y="3429000"/>
            <a:ext cx="1614234" cy="1122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94BE2-3820-CAFF-86E9-73120216F4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241" y="1825625"/>
            <a:ext cx="1649086" cy="11414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60E990-042E-112A-93AD-4D752D35AF75}"/>
              </a:ext>
            </a:extLst>
          </p:cNvPr>
          <p:cNvCxnSpPr>
            <a:cxnSpLocks/>
          </p:cNvCxnSpPr>
          <p:nvPr/>
        </p:nvCxnSpPr>
        <p:spPr>
          <a:xfrm flipH="1">
            <a:off x="7505935" y="2145272"/>
            <a:ext cx="8769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842735-15EB-204B-9D34-C5D5AC790547}"/>
              </a:ext>
            </a:extLst>
          </p:cNvPr>
          <p:cNvCxnSpPr>
            <a:cxnSpLocks/>
          </p:cNvCxnSpPr>
          <p:nvPr/>
        </p:nvCxnSpPr>
        <p:spPr>
          <a:xfrm flipH="1">
            <a:off x="7438480" y="3804183"/>
            <a:ext cx="8769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7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Generating and Reading Precise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21918" cy="4530726"/>
          </a:xfrm>
        </p:spPr>
        <p:txBody>
          <a:bodyPr>
            <a:normAutofit/>
          </a:bodyPr>
          <a:lstStyle/>
          <a:p>
            <a:r>
              <a:rPr lang="en-US" sz="2400" dirty="0"/>
              <a:t>The RP2040 does not have a DAC (only an ADC), so we will control the </a:t>
            </a:r>
            <a:r>
              <a:rPr lang="en-US" sz="2400" b="1" dirty="0">
                <a:solidFill>
                  <a:srgbClr val="0070C0"/>
                </a:solidFill>
              </a:rPr>
              <a:t>Adafruit MCP4725 12-bit DAC </a:t>
            </a:r>
            <a:r>
              <a:rPr lang="en-US" sz="2400" dirty="0"/>
              <a:t>using the </a:t>
            </a:r>
            <a:r>
              <a:rPr lang="en-US" sz="2400" b="1" dirty="0"/>
              <a:t>I</a:t>
            </a:r>
            <a:r>
              <a:rPr lang="en-US" sz="2400" b="1" baseline="30000" dirty="0"/>
              <a:t>2</a:t>
            </a:r>
            <a:r>
              <a:rPr lang="en-US" sz="2400" b="1" dirty="0"/>
              <a:t>C</a:t>
            </a:r>
            <a:r>
              <a:rPr lang="en-US" sz="2400" dirty="0"/>
              <a:t> protocol</a:t>
            </a:r>
          </a:p>
          <a:p>
            <a:r>
              <a:rPr lang="en-US" sz="2400" dirty="0"/>
              <a:t>The RP2040 built-in ADC is only </a:t>
            </a:r>
            <a:r>
              <a:rPr lang="en-US" sz="2400" b="1" dirty="0"/>
              <a:t>12 bits</a:t>
            </a:r>
            <a:r>
              <a:rPr lang="en-US" sz="2400" dirty="0"/>
              <a:t> (4,096 distinct voltage levels), so we will control the </a:t>
            </a:r>
            <a:r>
              <a:rPr lang="en-US" sz="2400" b="1" dirty="0">
                <a:solidFill>
                  <a:srgbClr val="00B050"/>
                </a:solidFill>
              </a:rPr>
              <a:t>Adafruit ADS1115 </a:t>
            </a:r>
            <a:r>
              <a:rPr lang="en-US" sz="2400" b="1" u="sng" dirty="0">
                <a:solidFill>
                  <a:srgbClr val="00B050"/>
                </a:solidFill>
              </a:rPr>
              <a:t>16-bit</a:t>
            </a:r>
            <a:r>
              <a:rPr lang="en-US" sz="2400" b="1" dirty="0">
                <a:solidFill>
                  <a:srgbClr val="00B050"/>
                </a:solidFill>
              </a:rPr>
              <a:t> ADC </a:t>
            </a:r>
            <a:r>
              <a:rPr lang="en-US" sz="2400" dirty="0"/>
              <a:t>using </a:t>
            </a:r>
            <a:r>
              <a:rPr lang="en-US" sz="2400" b="1" dirty="0"/>
              <a:t>I</a:t>
            </a:r>
            <a:r>
              <a:rPr lang="en-US" sz="2400" b="1" baseline="30000" dirty="0"/>
              <a:t>2</a:t>
            </a:r>
            <a:r>
              <a:rPr lang="en-US" sz="2400" b="1" dirty="0"/>
              <a:t>C</a:t>
            </a:r>
            <a:r>
              <a:rPr lang="en-US" sz="2400" dirty="0"/>
              <a:t> (65,356 distinct voltage levels)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24242C-2B62-A14A-CCAE-AE826A293D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126" y="3429000"/>
            <a:ext cx="1614234" cy="1122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94BE2-3820-CAFF-86E9-73120216F4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241" y="1825625"/>
            <a:ext cx="1649086" cy="11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9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12F78-9245-1509-94C4-6A225CE5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9680" y="2124147"/>
            <a:ext cx="5264640" cy="4123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MCP4725 - 12-Bit </a:t>
            </a:r>
            <a:r>
              <a:rPr lang="en-US" sz="3200" b="1" dirty="0">
                <a:latin typeface="+mn-lt"/>
              </a:rPr>
              <a:t>DAC</a:t>
            </a:r>
            <a:r>
              <a:rPr lang="en-US" sz="3200" dirty="0">
                <a:latin typeface="+mn-lt"/>
              </a:rPr>
              <a:t> with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01C46-EFA5-4238-C895-A600BD242460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https://www.adafruit.com/product/935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3A04-0D92-8C91-79D5-27CAEC82C5B6}"/>
              </a:ext>
            </a:extLst>
          </p:cNvPr>
          <p:cNvSpPr txBox="1"/>
          <p:nvPr/>
        </p:nvSpPr>
        <p:spPr>
          <a:xfrm>
            <a:off x="5943600" y="2600753"/>
            <a:ext cx="914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$4.95</a:t>
            </a:r>
          </a:p>
        </p:txBody>
      </p:sp>
    </p:spTree>
    <p:extLst>
      <p:ext uri="{BB962C8B-B14F-4D97-AF65-F5344CB8AC3E}">
        <p14:creationId xmlns:p14="http://schemas.microsoft.com/office/powerpoint/2010/main" val="167548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MCP4725 - 12-Bit </a:t>
            </a:r>
            <a:r>
              <a:rPr lang="en-US" sz="3200" b="1" dirty="0">
                <a:latin typeface="+mn-lt"/>
              </a:rPr>
              <a:t>DAC</a:t>
            </a:r>
            <a:r>
              <a:rPr lang="en-US" sz="3200" dirty="0">
                <a:latin typeface="+mn-lt"/>
              </a:rPr>
              <a:t> with I</a:t>
            </a:r>
            <a:r>
              <a:rPr lang="en-US" sz="3200" baseline="30000" dirty="0">
                <a:latin typeface="+mn-lt"/>
              </a:rPr>
              <a:t>2</a:t>
            </a:r>
            <a:r>
              <a:rPr lang="en-US" sz="3200" dirty="0">
                <a:latin typeface="+mn-lt"/>
              </a:rPr>
              <a:t>C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01C46-EFA5-4238-C895-A600BD242460}"/>
              </a:ext>
            </a:extLst>
          </p:cNvPr>
          <p:cNvSpPr txBox="1"/>
          <p:nvPr/>
        </p:nvSpPr>
        <p:spPr>
          <a:xfrm>
            <a:off x="1203456" y="1506023"/>
            <a:ext cx="673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https://learn.adafruit.com/mcp4725-12-bit-dac-tutorial/overview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B6819-1E26-98E5-ED65-BB83529E32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134" y="2039899"/>
            <a:ext cx="5765732" cy="46815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E64561-7CCF-E179-8CDE-0BD28AAAD39A}"/>
              </a:ext>
            </a:extLst>
          </p:cNvPr>
          <p:cNvSpPr/>
          <p:nvPr/>
        </p:nvSpPr>
        <p:spPr>
          <a:xfrm>
            <a:off x="1775901" y="5992721"/>
            <a:ext cx="989970" cy="211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06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9394</TotalTime>
  <Words>1884</Words>
  <Application>Microsoft Office PowerPoint</Application>
  <PresentationFormat>On-screen Show (4:3)</PresentationFormat>
  <Paragraphs>263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 Narrow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Board 02 – Goals</vt:lpstr>
      <vt:lpstr>About Transistors</vt:lpstr>
      <vt:lpstr>The Bipolar Junction Transistor (BJT)</vt:lpstr>
      <vt:lpstr>The Bipolar Junction Transistor (NPN)</vt:lpstr>
      <vt:lpstr>Generating and Reading Precise Voltages</vt:lpstr>
      <vt:lpstr>Generating and Reading Precise Voltages</vt:lpstr>
      <vt:lpstr>Adafruit MCP4725 - 12-Bit DAC with I2C</vt:lpstr>
      <vt:lpstr>Adafruit MCP4725 - 12-Bit DAC with I2C</vt:lpstr>
      <vt:lpstr>Adafruit ADS1115 - 16-Bit ADC with I2C</vt:lpstr>
      <vt:lpstr>Adafruit ADS1115 - 16-Bit ADC with I2C</vt:lpstr>
      <vt:lpstr>The I2C Bus Protocol</vt:lpstr>
      <vt:lpstr>The I2C Bus Protocol</vt:lpstr>
      <vt:lpstr>The I2C Bus Protocol</vt:lpstr>
      <vt:lpstr>PowerPoint Presentation</vt:lpstr>
      <vt:lpstr>The Challenge</vt:lpstr>
      <vt:lpstr>The Bipolar Junction Transistor (NPN)</vt:lpstr>
      <vt:lpstr>Lab Design</vt:lpstr>
      <vt:lpstr>Lab Design</vt:lpstr>
      <vt:lpstr>Lab Design</vt:lpstr>
      <vt:lpstr>Unplug the MCU before changing any wiring!</vt:lpstr>
      <vt:lpstr>Review Board 02</vt:lpstr>
      <vt:lpstr>Power Flow (Vcc = +3.3V)</vt:lpstr>
      <vt:lpstr>Power Flow (GND)</vt:lpstr>
      <vt:lpstr>DAC Current Output</vt:lpstr>
      <vt:lpstr>I2C Bus Communication (Clock - SCL)</vt:lpstr>
      <vt:lpstr>I2C Bus Communication (Data - SDA)</vt:lpstr>
      <vt:lpstr>BJT Collector Current Output</vt:lpstr>
      <vt:lpstr>BJT Collector Current Output</vt:lpstr>
      <vt:lpstr>Wire Your Pico to Board 02</vt:lpstr>
      <vt:lpstr>Open bjt_amplification.py</vt:lpstr>
      <vt:lpstr>View bjt_amplification.py</vt:lpstr>
      <vt:lpstr>View bjt_amplification.py</vt:lpstr>
      <vt:lpstr>View bjt_amplification.py</vt:lpstr>
      <vt:lpstr>View bjt_amplification.py</vt:lpstr>
      <vt:lpstr>Connect the Pico to Your PC</vt:lpstr>
      <vt:lpstr>Run bjt_amplification.py</vt:lpstr>
      <vt:lpstr>Run bjt_amplification.py</vt:lpstr>
      <vt:lpstr>Check bjt_amplification.py</vt:lpstr>
      <vt:lpstr>Check bjt_amplification.py</vt:lpstr>
      <vt:lpstr>The Value of Knowing How to Code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1031</cp:revision>
  <cp:lastPrinted>2015-06-01T00:45:11Z</cp:lastPrinted>
  <dcterms:created xsi:type="dcterms:W3CDTF">2014-09-21T17:58:26Z</dcterms:created>
  <dcterms:modified xsi:type="dcterms:W3CDTF">2026-01-06T04:42:28Z</dcterms:modified>
</cp:coreProperties>
</file>